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91" r:id="rId3"/>
    <p:sldId id="323" r:id="rId4"/>
    <p:sldId id="326" r:id="rId5"/>
    <p:sldId id="327" r:id="rId6"/>
    <p:sldId id="328" r:id="rId7"/>
    <p:sldId id="329" r:id="rId8"/>
    <p:sldId id="330" r:id="rId9"/>
    <p:sldId id="341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25" r:id="rId18"/>
    <p:sldId id="292" r:id="rId19"/>
    <p:sldId id="28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6" autoAdjust="0"/>
    <p:restoredTop sz="94660"/>
  </p:normalViewPr>
  <p:slideViewPr>
    <p:cSldViewPr>
      <p:cViewPr varScale="1">
        <p:scale>
          <a:sx n="59" d="100"/>
          <a:sy n="59" d="100"/>
        </p:scale>
        <p:origin x="1672" y="52"/>
      </p:cViewPr>
      <p:guideLst>
        <p:guide orient="horz" pos="709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605B99-E3BF-4184-9C9A-6B10BE56B127}" type="datetimeFigureOut">
              <a:rPr lang="en-GB" smtClean="0"/>
              <a:pPr/>
              <a:t>14/07/2022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1658F5-C9C4-4283-AB43-572C1C369F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02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94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A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2636912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 Title slide Title slide Title slide Ariel 32pt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4005064"/>
            <a:ext cx="8064698" cy="187220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Bullet/sub header copy Arial 24pt – reduce font size where appropriate to accommodate more copy as required</a:t>
            </a:r>
          </a:p>
          <a:p>
            <a:pPr lvl="1"/>
            <a:r>
              <a:rPr lang="en-US" dirty="0"/>
              <a:t>Body copy Arial 18pt</a:t>
            </a:r>
          </a:p>
        </p:txBody>
      </p:sp>
    </p:spTree>
    <p:extLst>
      <p:ext uri="{BB962C8B-B14F-4D97-AF65-F5344CB8AC3E}">
        <p14:creationId xmlns:p14="http://schemas.microsoft.com/office/powerpoint/2010/main" val="224865873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4968354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4752330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Reduce both text box widths to here, to accommodate an image where appropriate. Position as shown here.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11863" y="1268413"/>
            <a:ext cx="3132137" cy="432117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52531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9750" y="2348880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9632" y="2420888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9750" y="3573016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0172" y="4797152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259632" y="3645024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259632" y="4869160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+44 (0)</a:t>
            </a:r>
            <a:br>
              <a:rPr lang="en-US" dirty="0"/>
            </a:br>
            <a:r>
              <a:rPr lang="en-US" dirty="0"/>
              <a:t>@hilldickinson.com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229622416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Arial 32pt - teal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1844824"/>
            <a:ext cx="8064698" cy="4104455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Bullet/sub header copy Arial 24pt – reduce font size where appropriate to accommodate more copy as required</a:t>
            </a:r>
          </a:p>
          <a:p>
            <a:pPr lvl="1"/>
            <a:r>
              <a:rPr lang="en-US" dirty="0"/>
              <a:t>Body copy Arial 18pt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86400927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3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0" r:id="rId3"/>
    <p:sldLayoutId id="2147483651" r:id="rId4"/>
    <p:sldLayoutId id="214748364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parker@hilldickinson.com" TargetMode="External"/><Relationship Id="rId2" Type="http://schemas.openxmlformats.org/officeDocument/2006/relationships/hyperlink" Target="mailto:lee-anne.crossman@hilldickinson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1700" y="242088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presentation by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708" y="2924944"/>
            <a:ext cx="5248584" cy="613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5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0FCF-D116-48A8-AB62-2E7C4E9C8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0F4D-5F73-4AE6-BFF4-2D78C00D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 Trust has provided a grievance report to the employee who raised the grievance, but not the statements that were taken by the investigator. The employee then submits a SAR for the witness statements.  </a:t>
            </a:r>
            <a:endParaRPr lang="en-GB" sz="32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Must they be disclosed?</a:t>
            </a:r>
            <a:endParaRPr lang="en-GB" sz="2400" dirty="0">
              <a:solidFill>
                <a:srgbClr val="000000"/>
              </a:solidFill>
              <a:latin typeface="Calibri" pitchFamily="34"/>
              <a:cs typeface="Arial" pitchFamily="34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38607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35E18-F59D-49B7-B55A-7A8ECF6870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D39F2-591D-4A21-B030-50F3C4F20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a Trust instructs an external investigator to carry out a grievance investigation, can the employee submit a SAR directly to the investigator, asking for disclosure of the report?  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65005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AEACA-3B1C-4A67-B382-6FEB152FCA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88524-248B-4007-ABE4-EE9B581DC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an employee makes a SAR part way through an investigation, is the Trust obliged to send information gathered by the investigation to date, or can it withhold?</a:t>
            </a:r>
            <a:endParaRPr lang="en-GB" sz="2400" dirty="0">
              <a:solidFill>
                <a:srgbClr val="000000"/>
              </a:solidFill>
              <a:latin typeface="Calibri" pitchFamily="34"/>
              <a:cs typeface="Arial" pitchFamily="34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40528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20F1-93F3-467A-846E-CDC828A399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1B9EC-278C-4718-A4C9-DEDEB79AD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Employees often argue internal disciplinary and/or grievance procedures cannot proceed until their SAR has been answered/addressed, deploying that argument as a delay tactic, how would you deal with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93340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406B-6292-41CE-B0C2-15A7805FFA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A68E6-89AD-4A2A-B0D4-B88B9E38D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What can an organisation do if it keeps getting repeat SARs 	from the same employee?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09839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0C835-7BF8-41B1-8720-3030C81207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7C94B-AF17-4638-BE10-CB06B677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An employee requests information held by the Trust as part of a grievance - should this be treated as a SAR / FOIA?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09569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4AA4-42C3-40D7-A8D9-D4D452BC9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 cont’d: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B5C82-62BC-4738-A886-CBBF0F5EC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An employee submits a big SAR and a number of FOI requests, but has also issued an ET claim where we will need to deal with disclosure. What should we do?</a:t>
            </a:r>
          </a:p>
        </p:txBody>
      </p:sp>
    </p:spTree>
    <p:extLst>
      <p:ext uri="{BB962C8B-B14F-4D97-AF65-F5344CB8AC3E}">
        <p14:creationId xmlns:p14="http://schemas.microsoft.com/office/powerpoint/2010/main" val="336825232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5" t="40797" r="27972"/>
          <a:stretch/>
        </p:blipFill>
        <p:spPr>
          <a:xfrm>
            <a:off x="99" y="1700808"/>
            <a:ext cx="9144000" cy="442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1126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750" y="1124744"/>
            <a:ext cx="8064698" cy="1008112"/>
          </a:xfrm>
        </p:spPr>
        <p:txBody>
          <a:bodyPr/>
          <a:lstStyle/>
          <a:p>
            <a:r>
              <a:rPr lang="en-GB" dirty="0"/>
              <a:t>About the firm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750" y="1772816"/>
            <a:ext cx="8064698" cy="3240360"/>
          </a:xfrm>
        </p:spPr>
        <p:txBody>
          <a:bodyPr/>
          <a:lstStyle/>
          <a:p>
            <a:pPr>
              <a:defRPr/>
            </a:pPr>
            <a:endParaRPr lang="en-GB" sz="1800" dirty="0"/>
          </a:p>
          <a:p>
            <a:pPr marL="285750" indent="-285750">
              <a:defRPr/>
            </a:pPr>
            <a:r>
              <a:rPr lang="en-GB" sz="1800" dirty="0"/>
              <a:t>An international commercial law firm</a:t>
            </a:r>
          </a:p>
          <a:p>
            <a:pPr marL="285750" indent="-285750">
              <a:defRPr/>
            </a:pPr>
            <a:r>
              <a:rPr lang="en-GB" sz="1800" dirty="0"/>
              <a:t>More than 850 people, including 185 partners and legal directors</a:t>
            </a:r>
          </a:p>
          <a:p>
            <a:pPr marL="285750" indent="-285750">
              <a:defRPr/>
            </a:pPr>
            <a:r>
              <a:rPr lang="en-GB" sz="1800" dirty="0"/>
              <a:t>Offices in the UK, mainland Europe and Asia</a:t>
            </a:r>
          </a:p>
          <a:p>
            <a:pPr marL="285750" indent="-285750">
              <a:defRPr/>
            </a:pPr>
            <a:r>
              <a:rPr lang="en-GB" sz="1800" dirty="0"/>
              <a:t>Over 200 years of heritage</a:t>
            </a:r>
          </a:p>
          <a:p>
            <a:pPr marL="285750" indent="-285750">
              <a:defRPr/>
            </a:pPr>
            <a:r>
              <a:rPr lang="en-GB" sz="1800" dirty="0"/>
              <a:t>Full-service offering </a:t>
            </a:r>
          </a:p>
          <a:p>
            <a:pPr marL="285750" indent="-285750">
              <a:defRPr/>
            </a:pPr>
            <a:r>
              <a:rPr lang="en-GB" sz="1800" dirty="0"/>
              <a:t>Specialists in a wide range of market sectors</a:t>
            </a:r>
          </a:p>
          <a:p>
            <a:pPr marL="285750" indent="-285750">
              <a:defRPr/>
            </a:pPr>
            <a:r>
              <a:rPr lang="en-GB" sz="1800" dirty="0"/>
              <a:t>Comprehensive corporate responsibility programme of activity </a:t>
            </a:r>
          </a:p>
          <a:p>
            <a:pPr marL="285750" indent="-285750"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93530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1700" y="242088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presentation by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708" y="2924944"/>
            <a:ext cx="5248584" cy="613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3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750" y="1844824"/>
            <a:ext cx="8064698" cy="1008112"/>
          </a:xfrm>
        </p:spPr>
        <p:txBody>
          <a:bodyPr/>
          <a:lstStyle/>
          <a:p>
            <a:r>
              <a:rPr lang="en-GB" dirty="0"/>
              <a:t>HPMA NW</a:t>
            </a:r>
            <a:br>
              <a:rPr lang="en-GB" dirty="0"/>
            </a:br>
            <a:r>
              <a:rPr lang="en-GB" dirty="0"/>
              <a:t>SAR / FOI – </a:t>
            </a:r>
            <a:r>
              <a:rPr lang="en-GB"/>
              <a:t>tricky issues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750" y="3212976"/>
            <a:ext cx="8064698" cy="1872208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Arial" pitchFamily="34"/>
                <a:cs typeface="Arial" pitchFamily="34"/>
              </a:rPr>
              <a:t>14 July 2022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2400" dirty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Arial" pitchFamily="34"/>
                <a:cs typeface="Arial" pitchFamily="34"/>
              </a:rPr>
              <a:t>Lee-Anne Crossman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Arial" pitchFamily="34"/>
                <a:cs typeface="Arial" pitchFamily="34"/>
                <a:hlinkClick r:id="rId2"/>
              </a:rPr>
              <a:t>lee-anne.crossman@hilldickinson.com</a:t>
            </a:r>
            <a:r>
              <a:rPr lang="en-GB" sz="2400" dirty="0">
                <a:solidFill>
                  <a:srgbClr val="FFFFFF"/>
                </a:solidFill>
                <a:latin typeface="Arial" pitchFamily="34"/>
                <a:cs typeface="Arial" pitchFamily="34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Arial" pitchFamily="34"/>
                <a:cs typeface="Arial" pitchFamily="34"/>
              </a:rPr>
              <a:t>Richard Parker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Arial" pitchFamily="34"/>
                <a:cs typeface="Arial" pitchFamily="34"/>
                <a:hlinkClick r:id="rId3"/>
              </a:rPr>
              <a:t>richard.parker@hilldickinson.com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88814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en-GB" sz="2400" dirty="0">
                <a:solidFill>
                  <a:srgbClr val="000000"/>
                </a:solidFill>
                <a:latin typeface="Arial" pitchFamily="34"/>
              </a:rPr>
              <a:t>Rights of access to personal data under the General Data Protection Regulation (GDPR) / Data Protection Act 2018 (DPA)</a:t>
            </a:r>
          </a:p>
          <a:p>
            <a:pPr lvl="0">
              <a:buSzPct val="100000"/>
              <a:buFont typeface="Arial" pitchFamily="34"/>
            </a:pPr>
            <a:endParaRPr lang="en-GB" sz="2400" dirty="0">
              <a:solidFill>
                <a:srgbClr val="000000"/>
              </a:solidFill>
              <a:latin typeface="Arial" pitchFamily="34"/>
            </a:endParaRPr>
          </a:p>
          <a:p>
            <a:pPr lvl="0">
              <a:buSzPct val="100000"/>
              <a:buFont typeface="Arial" pitchFamily="34"/>
            </a:pPr>
            <a:r>
              <a:rPr lang="en-GB" sz="2400" dirty="0">
                <a:solidFill>
                  <a:srgbClr val="000000"/>
                </a:solidFill>
                <a:latin typeface="Arial" pitchFamily="34"/>
              </a:rPr>
              <a:t>Rights of access to information under the Freedom of Information Act 2000 (FOIA)</a:t>
            </a:r>
          </a:p>
          <a:p>
            <a:pPr marL="0" lvl="0" indent="0">
              <a:buNone/>
            </a:pPr>
            <a:endParaRPr lang="en-GB" sz="2400" dirty="0">
              <a:solidFill>
                <a:srgbClr val="000000"/>
              </a:solidFill>
              <a:latin typeface="Arial" pitchFamily="34"/>
            </a:endParaRPr>
          </a:p>
          <a:p>
            <a:pPr lvl="0">
              <a:buSzPct val="100000"/>
              <a:buFont typeface="Arial" pitchFamily="34"/>
            </a:pPr>
            <a:r>
              <a:rPr lang="en-GB" sz="2400" dirty="0">
                <a:solidFill>
                  <a:srgbClr val="000000"/>
                </a:solidFill>
                <a:latin typeface="Arial" pitchFamily="34"/>
              </a:rPr>
              <a:t>The duty of disclosure in legal proceedings</a:t>
            </a:r>
          </a:p>
          <a:p>
            <a:pPr lvl="0">
              <a:buSzPct val="100000"/>
              <a:buFont typeface="Arial" pitchFamily="34"/>
            </a:pPr>
            <a:endParaRPr lang="en-GB" sz="2400" dirty="0">
              <a:solidFill>
                <a:srgbClr val="000000"/>
              </a:solidFill>
              <a:latin typeface="Arial" pitchFamily="34"/>
            </a:endParaRPr>
          </a:p>
          <a:p>
            <a:pPr lvl="0">
              <a:buSzPct val="100000"/>
              <a:buFont typeface="Arial" pitchFamily="34"/>
            </a:pPr>
            <a:r>
              <a:rPr lang="en-GB" sz="2400" dirty="0">
                <a:solidFill>
                  <a:srgbClr val="000000"/>
                </a:solidFill>
                <a:latin typeface="Arial" pitchFamily="34"/>
              </a:rPr>
              <a:t>Scenarios</a:t>
            </a:r>
          </a:p>
          <a:p>
            <a:pPr lvl="0">
              <a:buSzPct val="100000"/>
              <a:buFont typeface="Arial" pitchFamily="34"/>
            </a:pPr>
            <a:endParaRPr lang="en-GB" dirty="0">
              <a:solidFill>
                <a:srgbClr val="000000"/>
              </a:solidFill>
              <a:latin typeface="Calibri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36452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90EE6-802B-4EB0-9313-D0DB1B6D1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Subject access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11A2A-F585-4220-BD2B-0C3610C8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Right to request copies of </a:t>
            </a:r>
            <a:r>
              <a:rPr lang="en-GB" sz="2000" i="1" dirty="0">
                <a:solidFill>
                  <a:srgbClr val="000000"/>
                </a:solidFill>
                <a:latin typeface="Arial" pitchFamily="34"/>
              </a:rPr>
              <a:t>personal data </a:t>
            </a: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from data controllers (plus confirmation of processing and supplementary information)</a:t>
            </a:r>
          </a:p>
          <a:p>
            <a:pPr lvl="0">
              <a:buSzPct val="100000"/>
              <a:buFont typeface="Arial" pitchFamily="34"/>
            </a:pP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Personal data = relates to a living person who is directly or indirectly identifiable from that data.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Request can be written or verbal and made to any part of your organisation</a:t>
            </a:r>
          </a:p>
          <a:p>
            <a:pPr lvl="0">
              <a:buSzPct val="100000"/>
              <a:buFont typeface="Arial" pitchFamily="34"/>
            </a:pP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Time limit = within 1 month of request and receipt of ID (if required) – extend up to max. 3 months total if complex / numerous requests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May seek clarification (clock paused while awaiting)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Must undertake </a:t>
            </a:r>
            <a:r>
              <a:rPr lang="en-GB" sz="2000" i="1" dirty="0">
                <a:solidFill>
                  <a:srgbClr val="000000"/>
                </a:solidFill>
                <a:latin typeface="Arial" pitchFamily="34"/>
              </a:rPr>
              <a:t>reasonable and proportionate </a:t>
            </a:r>
            <a:r>
              <a:rPr lang="en-GB" sz="2000" dirty="0">
                <a:solidFill>
                  <a:srgbClr val="000000"/>
                </a:solidFill>
                <a:latin typeface="Arial" pitchFamily="34"/>
              </a:rPr>
              <a:t>efforts to find and retrieve personal data – must be able to justify approach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2644969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79FF-7C86-4421-A8DC-0949A14A7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Subject access requests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70E11-8819-45CC-9B98-AB8E4A049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If ‘manifestly unfounded or excessive’ or for repeated copies, may charge a fee or refuse request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Do not need to provide requester’s personal data where it includes a third party’s personal data unless the third party has consented </a:t>
            </a:r>
            <a:r>
              <a:rPr lang="en-GB" sz="1600" i="1" dirty="0">
                <a:solidFill>
                  <a:srgbClr val="000000"/>
                </a:solidFill>
                <a:latin typeface="Arial" pitchFamily="34"/>
              </a:rPr>
              <a:t>or </a:t>
            </a: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it is reasonable to comply without their consent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Relevant factors: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Type of information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Any duty of confidentiality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Any steps taken to try to get consent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Whether third party is capable of giving consent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Any refusal of consent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itchFamily="34"/>
              </a:rPr>
              <a:t>Various other exemptions e.g. legal professional privilege, prejudice to regulatory functions, prejudice to negotiations with requester, confidential references, health data (where serious harm test is met), etc.</a:t>
            </a:r>
          </a:p>
          <a:p>
            <a:pPr lvl="1">
              <a:buSzPct val="100000"/>
              <a:buFont typeface="Arial" pitchFamily="34"/>
              <a:buChar char="•"/>
            </a:pPr>
            <a:endParaRPr lang="en-GB" sz="1200" dirty="0">
              <a:solidFill>
                <a:srgbClr val="000000"/>
              </a:solidFill>
              <a:latin typeface="Arial" pitchFamily="34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31091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6F47B-7CC0-4CDB-BCA8-5787F6E74E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Freedom of information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6C005-1689-4319-9CE8-C05ACE6A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Members of the public are entitled to request information from public authorities</a:t>
            </a:r>
          </a:p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Public authorities obliged to confirm if information held and if so provide a copy, unless an exemption applies</a:t>
            </a:r>
          </a:p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Applies to </a:t>
            </a:r>
            <a:r>
              <a:rPr lang="en-GB" sz="1800" i="1" dirty="0">
                <a:solidFill>
                  <a:srgbClr val="000000"/>
                </a:solidFill>
                <a:latin typeface="Arial" pitchFamily="34"/>
              </a:rPr>
              <a:t>all </a:t>
            </a: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recorded information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Request must be in writing but can be made to any part of organisation.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Time limit = 20 working days (can pause clock for clarifications)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Cost limit = up to 18 hours</a:t>
            </a:r>
          </a:p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Disclosure to requester regarded as disclosure to the public, therefore wider exemptions than under a SAR</a:t>
            </a:r>
          </a:p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Exemptions for personal data (where disclosure would breach GDPR/DPA), legal professional privilege, prejudice to commercial interests, etc.</a:t>
            </a:r>
            <a:endParaRPr lang="en-GB" sz="1800" dirty="0">
              <a:solidFill>
                <a:srgbClr val="000000"/>
              </a:solidFill>
              <a:latin typeface="Calibri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98628036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E856D-36FA-4DD2-B066-12FE4C1E9B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Duty of disclosure in legal proceedings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8F4BB-9D0E-41F0-B39A-AF8504B70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Disclosure</a:t>
            </a:r>
          </a:p>
          <a:p>
            <a:pPr lvl="1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Extent of the search</a:t>
            </a:r>
          </a:p>
          <a:p>
            <a:pPr lvl="1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Meaning of documents</a:t>
            </a:r>
          </a:p>
          <a:p>
            <a:pPr lvl="0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Exemptions</a:t>
            </a:r>
          </a:p>
          <a:p>
            <a:pPr lvl="1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Privileged documents</a:t>
            </a:r>
          </a:p>
          <a:p>
            <a:pPr lvl="1">
              <a:buSzPct val="100000"/>
              <a:buFont typeface="Arial" pitchFamily="34"/>
            </a:pPr>
            <a:r>
              <a:rPr lang="en-GB" sz="1800" dirty="0">
                <a:solidFill>
                  <a:srgbClr val="000000"/>
                </a:solidFill>
                <a:latin typeface="Arial" pitchFamily="34"/>
              </a:rPr>
              <a:t>Relationship between disclosure / SAR / FOIA</a:t>
            </a:r>
          </a:p>
          <a:p>
            <a:pPr marL="0" lvl="0" indent="0">
              <a:lnSpc>
                <a:spcPct val="100000"/>
              </a:lnSpc>
              <a:spcBef>
                <a:spcPts val="800"/>
              </a:spcBef>
              <a:buNone/>
            </a:pPr>
            <a:endParaRPr lang="en-GB" sz="18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lnSpc>
                <a:spcPct val="100000"/>
              </a:lnSpc>
              <a:spcBef>
                <a:spcPts val="800"/>
              </a:spcBef>
              <a:buNone/>
            </a:pPr>
            <a:endParaRPr lang="en-GB" sz="18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47477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F71EE6F9-2441-4548-83C8-FD2F1B6F35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579189"/>
              </p:ext>
            </p:extLst>
          </p:nvPr>
        </p:nvGraphicFramePr>
        <p:xfrm>
          <a:off x="611980" y="836618"/>
          <a:ext cx="7920020" cy="518476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980005">
                  <a:extLst>
                    <a:ext uri="{9D8B030D-6E8A-4147-A177-3AD203B41FA5}">
                      <a16:colId xmlns:a16="http://schemas.microsoft.com/office/drawing/2014/main" val="1484631349"/>
                    </a:ext>
                  </a:extLst>
                </a:gridCol>
                <a:gridCol w="1980005">
                  <a:extLst>
                    <a:ext uri="{9D8B030D-6E8A-4147-A177-3AD203B41FA5}">
                      <a16:colId xmlns:a16="http://schemas.microsoft.com/office/drawing/2014/main" val="281860611"/>
                    </a:ext>
                  </a:extLst>
                </a:gridCol>
                <a:gridCol w="1980005">
                  <a:extLst>
                    <a:ext uri="{9D8B030D-6E8A-4147-A177-3AD203B41FA5}">
                      <a16:colId xmlns:a16="http://schemas.microsoft.com/office/drawing/2014/main" val="2575523522"/>
                    </a:ext>
                  </a:extLst>
                </a:gridCol>
                <a:gridCol w="1980005">
                  <a:extLst>
                    <a:ext uri="{9D8B030D-6E8A-4147-A177-3AD203B41FA5}">
                      <a16:colId xmlns:a16="http://schemas.microsoft.com/office/drawing/2014/main" val="276699848"/>
                    </a:ext>
                  </a:extLst>
                </a:gridCol>
              </a:tblGrid>
              <a:tr h="382539">
                <a:tc>
                  <a:txBody>
                    <a:bodyPr/>
                    <a:lstStyle/>
                    <a:p>
                      <a:pPr lvl="0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29" marB="45729">
                    <a:solidFill>
                      <a:srgbClr val="009AC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DPA</a:t>
                      </a:r>
                    </a:p>
                  </a:txBody>
                  <a:tcPr marL="91430" marR="91430" marT="45729" marB="45729">
                    <a:solidFill>
                      <a:srgbClr val="009AC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FOIA</a:t>
                      </a:r>
                    </a:p>
                  </a:txBody>
                  <a:tcPr marL="91430" marR="91430" marT="45729" marB="45729">
                    <a:solidFill>
                      <a:srgbClr val="009AC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Disclosure</a:t>
                      </a:r>
                    </a:p>
                  </a:txBody>
                  <a:tcPr marL="91430" marR="91430" marT="45729" marB="45729">
                    <a:solidFill>
                      <a:srgbClr val="009A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715695"/>
                  </a:ext>
                </a:extLst>
              </a:tr>
              <a:tr h="1174153"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Applicant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subject (or someone on their behalf)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Anyone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Opponent</a:t>
                      </a:r>
                    </a:p>
                  </a:txBody>
                  <a:tcPr marL="91430" marR="91430" marT="45729" marB="45729"/>
                </a:tc>
                <a:extLst>
                  <a:ext uri="{0D108BD9-81ED-4DB2-BD59-A6C34878D82A}">
                    <a16:rowId xmlns:a16="http://schemas.microsoft.com/office/drawing/2014/main" val="74469259"/>
                  </a:ext>
                </a:extLst>
              </a:tr>
              <a:tr h="870152"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of the data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Living individual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Anything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Anything</a:t>
                      </a:r>
                      <a:r>
                        <a:rPr lang="en-GB" sz="16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1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n-GB" sz="16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the issues of the claim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29" marB="45729"/>
                </a:tc>
                <a:extLst>
                  <a:ext uri="{0D108BD9-81ED-4DB2-BD59-A6C34878D82A}">
                    <a16:rowId xmlns:a16="http://schemas.microsoft.com/office/drawing/2014/main" val="2354243211"/>
                  </a:ext>
                </a:extLst>
              </a:tr>
              <a:tr h="938951"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data, inc.</a:t>
                      </a:r>
                      <a:r>
                        <a:rPr lang="en-GB" sz="16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health records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Anything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Varies</a:t>
                      </a:r>
                    </a:p>
                  </a:txBody>
                  <a:tcPr marL="91430" marR="91430" marT="45729" marB="45729"/>
                </a:tc>
                <a:extLst>
                  <a:ext uri="{0D108BD9-81ED-4DB2-BD59-A6C34878D82A}">
                    <a16:rowId xmlns:a16="http://schemas.microsoft.com/office/drawing/2014/main" val="2615856490"/>
                  </a:ext>
                </a:extLst>
              </a:tr>
              <a:tr h="1002749"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Deadline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month (extendable up to 3 months total)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working days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Deadline imposed by Employment</a:t>
                      </a:r>
                      <a:r>
                        <a:rPr lang="en-GB" sz="16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Tribunal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29" marB="45729"/>
                </a:tc>
                <a:extLst>
                  <a:ext uri="{0D108BD9-81ED-4DB2-BD59-A6C34878D82A}">
                    <a16:rowId xmlns:a16="http://schemas.microsoft.com/office/drawing/2014/main" val="685862532"/>
                  </a:ext>
                </a:extLst>
              </a:tr>
              <a:tr h="816220"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Recipient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Applicant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“World at large”</a:t>
                      </a:r>
                    </a:p>
                  </a:txBody>
                  <a:tcPr marL="91430" marR="91430" marT="45729" marB="4572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Opponent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Tribunal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29" marB="45729"/>
                </a:tc>
                <a:extLst>
                  <a:ext uri="{0D108BD9-81ED-4DB2-BD59-A6C34878D82A}">
                    <a16:rowId xmlns:a16="http://schemas.microsoft.com/office/drawing/2014/main" val="2882060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47894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8C94-A94D-448F-BC59-374DB5B823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Common scenarios /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009CE-9132-40B7-9A6A-07D419A83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 Trust discloses a summary of a dignity at work investigation to the individual who has raised a complaint (because providing the whole report could worsen the situation). The policy states that only a summary will be provided because the matter could then be subject to disciplinary investigation. The individual then makes a SAR for the whole report. The Trust does not want to provide the whole report.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Are there any exemptions that can be relied upon?</a:t>
            </a:r>
          </a:p>
          <a:p>
            <a:pPr marL="0" lvl="0" indent="0">
              <a:spcBef>
                <a:spcPts val="600"/>
              </a:spcBef>
              <a:buNone/>
            </a:pPr>
            <a:endParaRPr lang="en-GB" sz="32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9998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922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HPMA NW SAR / FOI – tricky issues</vt:lpstr>
      <vt:lpstr>Outline</vt:lpstr>
      <vt:lpstr>Subject access requests</vt:lpstr>
      <vt:lpstr>Subject access requests cont’d</vt:lpstr>
      <vt:lpstr>Freedom of information requests</vt:lpstr>
      <vt:lpstr>Duty of disclosure in legal proceedings</vt:lpstr>
      <vt:lpstr>PowerPoint Presentation</vt:lpstr>
      <vt:lpstr>Common scenarios / questions:</vt:lpstr>
      <vt:lpstr>Common scenarios / questions cont’d:</vt:lpstr>
      <vt:lpstr>Common scenarios / questions cont’d:</vt:lpstr>
      <vt:lpstr>Common scenarios / questions cont’d:</vt:lpstr>
      <vt:lpstr>Common scenarios / questions cont’d:</vt:lpstr>
      <vt:lpstr>Common scenarios / questions cont’d:</vt:lpstr>
      <vt:lpstr>Common scenarios / questions cont’d:</vt:lpstr>
      <vt:lpstr>Common scenarios / questions cont’d:</vt:lpstr>
      <vt:lpstr>Questions</vt:lpstr>
      <vt:lpstr>About the firm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Charlotte Craig</cp:lastModifiedBy>
  <cp:revision>1</cp:revision>
  <dcterms:created xsi:type="dcterms:W3CDTF">2022-07-14T13:51:00Z</dcterms:created>
  <dcterms:modified xsi:type="dcterms:W3CDTF">2022-07-14T14:59:02Z</dcterms:modified>
</cp:coreProperties>
</file>