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14570831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A5A5A5"/>
    <a:srgbClr val="BC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7546" autoAdjust="0"/>
  </p:normalViewPr>
  <p:slideViewPr>
    <p:cSldViewPr snapToGrid="0">
      <p:cViewPr varScale="1">
        <p:scale>
          <a:sx n="86" d="100"/>
          <a:sy n="86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AB3E6-362C-4AF7-A38F-E8E741AC7C7D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FDAD1-BF2A-4EA6-A050-FC6274DFC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53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1C4C7-9977-4A55-8674-94321E763BE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77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C815A-884E-45C1-8240-3CFBF2764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95805-A691-4425-AB8C-8FAB6ACA5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DACB0-7D4F-428E-A282-C98D2934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E537-8102-42AC-82F1-F8861B87AB30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3F9B8-07B3-401D-81DF-79A00522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E7803-AC09-4A12-8166-CEAC51AA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3CA7-012B-484F-B868-5EB74890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36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6194-835B-4D3F-A26E-2C98C075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277BF-08C3-4FE5-8665-135662F78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89DA1-03D4-4B69-BE97-5E932501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E537-8102-42AC-82F1-F8861B87AB30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64128-BC15-44D6-8E79-73287D8F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61D08-7744-40C4-A978-B96CB3CA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3CA7-012B-484F-B868-5EB74890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5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07E5FA-1D82-46AC-82FA-5FF0BCCCA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3EAC2-152C-4757-ABB0-833FCF5C0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9E1A-F443-46F3-92AA-CF2E5E13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E537-8102-42AC-82F1-F8861B87AB30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1BFC6-7EBC-411E-ADF6-31A126EF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41401-395A-41E6-A0EE-28908840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3CA7-012B-484F-B868-5EB74890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47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20246" y="1649628"/>
            <a:ext cx="10316899" cy="2244129"/>
          </a:xfrm>
          <a:prstGeom prst="rect">
            <a:avLst/>
          </a:prstGeom>
        </p:spPr>
        <p:txBody>
          <a:bodyPr/>
          <a:lstStyle>
            <a:lvl1pPr>
              <a:defRPr sz="102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26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2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26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2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4923" y="854471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2638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052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4" y="6333446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9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1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3A0E-083A-41B4-B1AE-004A972D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B0D1C-6EEC-49D6-84D2-36E270A31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CB683-C28A-4DD4-9B98-605C77DF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E537-8102-42AC-82F1-F8861B87AB30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91ECA-4AC2-44D4-B5CA-54AF9E2A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E05D7-059E-45E7-B220-92E65C31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3CA7-012B-484F-B868-5EB74890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89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3AD3-E226-41CC-B753-416AB664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B9761-D992-45AC-8D72-A7F577364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0CF86-B40F-406B-B33F-39B8A89E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E537-8102-42AC-82F1-F8861B87AB30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358D6-7EF1-45C0-8DEC-A2B0709D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C3BA1-0B32-4CF6-8CA1-22B0C284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3CA7-012B-484F-B868-5EB74890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1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3D27-2C50-4BF1-9933-CEAFA91B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ACE4D-28DA-4C35-B33C-18D5A8EA4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871DD-15B3-4B81-820B-31376057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BBB08-6FAD-4E1B-9FE1-CFD1CF3D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E537-8102-42AC-82F1-F8861B87AB30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7A205-868A-4874-A79A-4609FD86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90502-922B-484A-95C9-F4ACCAF0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3CA7-012B-484F-B868-5EB74890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09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B1C8-9306-4BDC-975E-C6132269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A2A5C-579E-4AF9-B48E-9CADC5E8C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07D04-6098-48E2-BC16-E3C1A09E6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8304F-71E7-4D22-B170-C18B814F5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D1CB0-F83B-41B0-A05B-BFC39DA14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1AE37-069D-4520-BFB3-A7E082FD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E537-8102-42AC-82F1-F8861B87AB30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E12BA0-099A-4E69-A2AF-580ADAA91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BA5A62-F94B-4E49-8985-4029DF4F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3CA7-012B-484F-B868-5EB74890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08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99C8-FD2F-4BB5-8B97-2A6AC1B8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DA29D-4E60-4428-AC14-116B7F16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E537-8102-42AC-82F1-F8861B87AB30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29FCE-E6E4-405F-971B-C6AB8C11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CDEBD-5F0F-48A6-82F3-9911ABD9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3CA7-012B-484F-B868-5EB74890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14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0EB7A-BFC4-49A8-9623-319210F3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E537-8102-42AC-82F1-F8861B87AB30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27F5D-2421-4E99-B9DF-066FA33B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D77E9-87EA-4048-8F54-DEDC2E29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3CA7-012B-484F-B868-5EB74890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1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0BCD7-DC2A-4BAD-A1BC-BE1D4804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207C8-2FEB-4096-92D5-F2C3D86D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258B0-1525-4CE7-A2EC-3E2B23151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3BBC1-CAA9-45D0-824B-CF787606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E537-8102-42AC-82F1-F8861B87AB30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551C2-1B0D-4EAE-B933-1ACF705F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CFEC-A559-4773-883A-B689D4D8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3CA7-012B-484F-B868-5EB74890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95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FF124-D910-47CF-8B4F-9BD3CA38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FB460-47B2-40F8-A797-A7A29FD58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9C598-DEA0-415F-9075-B98951869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87287-0D0B-49CC-B2FC-C9193B87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E537-8102-42AC-82F1-F8861B87AB30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16C21-B81B-44DB-993C-5D018293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60FD5-EE5C-4AE5-BA1A-50594183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3CA7-012B-484F-B868-5EB74890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9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56C7B-1815-4ED9-AD63-ED6E07A2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4E254-5AC8-4A53-85C0-E3A6FFDCC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2A36E-CD2A-486B-B460-E9A5E64C0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BE537-8102-42AC-82F1-F8861B87AB30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E6A3F-818B-4DD6-8541-7E4BA6D97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3002C-7D62-414D-97C7-EAAE179C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53CA7-012B-484F-B868-5EB74890F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91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D5FC7A-B828-4872-ADD9-2E5C3BB587DF}"/>
              </a:ext>
            </a:extLst>
          </p:cNvPr>
          <p:cNvSpPr/>
          <p:nvPr/>
        </p:nvSpPr>
        <p:spPr>
          <a:xfrm>
            <a:off x="0" y="1885950"/>
            <a:ext cx="12192000" cy="2926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AutoShape 10" descr="Rainbow flag (LGBT) - Wikipedia">
            <a:extLst>
              <a:ext uri="{FF2B5EF4-FFF2-40B4-BE49-F238E27FC236}">
                <a16:creationId xmlns:a16="http://schemas.microsoft.com/office/drawing/2014/main" id="{238F8F89-E0C7-4B65-A80D-F369651081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285178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4" name="Picture 30" descr="NHS | The Dental Practice">
            <a:extLst>
              <a:ext uri="{FF2B5EF4-FFF2-40B4-BE49-F238E27FC236}">
                <a16:creationId xmlns:a16="http://schemas.microsoft.com/office/drawing/2014/main" id="{1AA56898-B180-4EF8-AADD-A8B7FB983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C5DAF"/>
              </a:clrFrom>
              <a:clrTo>
                <a:srgbClr val="1C5DA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241" y="-82867"/>
            <a:ext cx="1508759" cy="8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Why Federal Laws Don't Ban Discrimination Against LGBT | Time">
            <a:extLst>
              <a:ext uri="{FF2B5EF4-FFF2-40B4-BE49-F238E27FC236}">
                <a16:creationId xmlns:a16="http://schemas.microsoft.com/office/drawing/2014/main" id="{0C79FCBE-5972-4319-80E5-C1020280488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8" y="2269807"/>
            <a:ext cx="1537199" cy="14687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>
            <a:extLst>
              <a:ext uri="{FF2B5EF4-FFF2-40B4-BE49-F238E27FC236}">
                <a16:creationId xmlns:a16="http://schemas.microsoft.com/office/drawing/2014/main" id="{98522E44-248A-4A3E-B4E0-AB13DBCCB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50" y="2269807"/>
            <a:ext cx="1748790" cy="14687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2" descr="QEH King's Lynn shows strong support for LGBT+ community">
            <a:extLst>
              <a:ext uri="{FF2B5EF4-FFF2-40B4-BE49-F238E27FC236}">
                <a16:creationId xmlns:a16="http://schemas.microsoft.com/office/drawing/2014/main" id="{CF347094-C938-4486-BD03-901BB8FACA3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622" y="2269807"/>
            <a:ext cx="1567795" cy="14687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A1FA9A-A7B5-48DA-BA11-F65060375F5A}"/>
              </a:ext>
            </a:extLst>
          </p:cNvPr>
          <p:cNvSpPr/>
          <p:nvPr/>
        </p:nvSpPr>
        <p:spPr>
          <a:xfrm>
            <a:off x="5433411" y="2344201"/>
            <a:ext cx="2451897" cy="1319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u="sng" dirty="0">
                <a:solidFill>
                  <a:schemeClr val="bg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BUILDING MEMBERSHIP </a:t>
            </a:r>
            <a:r>
              <a:rPr lang="en-GB" sz="2800" dirty="0">
                <a:solidFill>
                  <a:schemeClr val="bg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AND </a:t>
            </a:r>
            <a:r>
              <a:rPr lang="en-GB" sz="2800" dirty="0">
                <a:solidFill>
                  <a:schemeClr val="bg1"/>
                </a:solidFill>
                <a:highlight>
                  <a:srgbClr val="595959"/>
                </a:highlight>
                <a:latin typeface="Bahnschrift Condensed" panose="020B0502040204020203" pitchFamily="34" charset="0"/>
                <a:cs typeface="Arial" panose="020B0604020202020204" pitchFamily="34" charset="0"/>
              </a:rPr>
              <a:t>SUPPORT FOR ALL OUR LGBT+ STAFF </a:t>
            </a:r>
            <a:r>
              <a:rPr lang="en-GB" sz="2800" b="1" dirty="0">
                <a:solidFill>
                  <a:schemeClr val="bg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ACROSS NEY &amp; </a:t>
            </a:r>
            <a:r>
              <a:rPr lang="en-GB" sz="2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NW</a:t>
            </a:r>
            <a:endParaRPr lang="en-GB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F906C6-B9D7-4C1B-8353-D1FD366C901B}"/>
              </a:ext>
            </a:extLst>
          </p:cNvPr>
          <p:cNvSpPr/>
          <p:nvPr/>
        </p:nvSpPr>
        <p:spPr>
          <a:xfrm>
            <a:off x="1875834" y="2146795"/>
            <a:ext cx="1667465" cy="1714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u="sng" dirty="0">
                <a:solidFill>
                  <a:schemeClr val="bg1"/>
                </a:solidFill>
                <a:highlight>
                  <a:srgbClr val="595959"/>
                </a:highlight>
                <a:latin typeface="Bahnschrift Condensed" panose="020B0502040204020203" pitchFamily="34" charset="0"/>
                <a:cs typeface="Arial" panose="020B0604020202020204" pitchFamily="34" charset="0"/>
              </a:rPr>
              <a:t>IMPROVE WORKING</a:t>
            </a:r>
            <a:r>
              <a:rPr lang="en-GB" sz="2800" b="1" u="sng" dirty="0">
                <a:solidFill>
                  <a:schemeClr val="bg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EXPERIENCE FOR LGBT+ STAFF.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63433B-D15F-4033-A072-71610F43D52D}"/>
              </a:ext>
            </a:extLst>
          </p:cNvPr>
          <p:cNvSpPr/>
          <p:nvPr/>
        </p:nvSpPr>
        <p:spPr>
          <a:xfrm>
            <a:off x="9653371" y="1885950"/>
            <a:ext cx="2458320" cy="22467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2800" b="1" u="sng" dirty="0">
                <a:solidFill>
                  <a:schemeClr val="bg1"/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  <a:t>REFLECTING THE </a:t>
            </a:r>
            <a:r>
              <a:rPr lang="en-GB" sz="2800" b="1" u="sng" dirty="0">
                <a:solidFill>
                  <a:schemeClr val="bg1"/>
                </a:solidFill>
                <a:highlight>
                  <a:srgbClr val="595959"/>
                </a:highlight>
                <a:latin typeface="Bahnschrift Condensed" panose="020B0502040204020203" pitchFamily="34" charset="0"/>
                <a:ea typeface="Calibri" panose="020F0502020204030204" pitchFamily="34" charset="0"/>
              </a:rPr>
              <a:t>DIVERSE </a:t>
            </a:r>
            <a:r>
              <a:rPr lang="en-GB" sz="2800" b="1" dirty="0">
                <a:solidFill>
                  <a:schemeClr val="bg1"/>
                </a:solidFill>
                <a:highlight>
                  <a:srgbClr val="595959"/>
                </a:highlight>
                <a:latin typeface="Bahnschrift Condensed" panose="020B0502040204020203" pitchFamily="34" charset="0"/>
                <a:ea typeface="Calibri" panose="020F0502020204030204" pitchFamily="34" charset="0"/>
              </a:rPr>
              <a:t>NEEDS </a:t>
            </a:r>
            <a:r>
              <a:rPr lang="en-GB" sz="2800" b="1" dirty="0">
                <a:solidFill>
                  <a:schemeClr val="bg1"/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  <a:t>OF STAFF WHO IDENTIFY AS LGBT+ OR WHO ARE ALLIES</a:t>
            </a:r>
            <a:endParaRPr lang="en-GB" sz="28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C24A5B-FF98-4CED-A282-98DCA7D2303A}"/>
              </a:ext>
            </a:extLst>
          </p:cNvPr>
          <p:cNvSpPr/>
          <p:nvPr/>
        </p:nvSpPr>
        <p:spPr>
          <a:xfrm>
            <a:off x="41611" y="4862989"/>
            <a:ext cx="3007134" cy="480060"/>
          </a:xfrm>
          <a:prstGeom prst="round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Bahnschrift Condensed" panose="020B0502040204020203" pitchFamily="34" charset="0"/>
                <a:cs typeface="Arial" panose="020B0604020202020204" pitchFamily="34" charset="0"/>
              </a:rPr>
              <a:t>INCLUSIVITY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FABC8DD-5468-4245-B73D-321E9DAD2A21}"/>
              </a:ext>
            </a:extLst>
          </p:cNvPr>
          <p:cNvSpPr/>
          <p:nvPr/>
        </p:nvSpPr>
        <p:spPr>
          <a:xfrm>
            <a:off x="6008418" y="4862989"/>
            <a:ext cx="3177541" cy="4800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Bahnschrift Condensed" panose="020B0502040204020203" pitchFamily="34" charset="0"/>
                <a:cs typeface="Arial" panose="020B0604020202020204" pitchFamily="34" charset="0"/>
              </a:rPr>
              <a:t>ALLYSHIP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29BE1F-9027-4BF8-AE4D-84BB8B61A797}"/>
              </a:ext>
            </a:extLst>
          </p:cNvPr>
          <p:cNvSpPr/>
          <p:nvPr/>
        </p:nvSpPr>
        <p:spPr>
          <a:xfrm>
            <a:off x="9219900" y="4862989"/>
            <a:ext cx="2891791" cy="48006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34549D-0E31-4562-95E4-4E513D7532CF}"/>
              </a:ext>
            </a:extLst>
          </p:cNvPr>
          <p:cNvSpPr/>
          <p:nvPr/>
        </p:nvSpPr>
        <p:spPr>
          <a:xfrm>
            <a:off x="97048" y="330497"/>
            <a:ext cx="10199472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highlight>
                  <a:srgbClr val="595959"/>
                </a:highlight>
                <a:latin typeface="Bahnschrift Condensed" panose="020B0502040204020203" pitchFamily="34" charset="0"/>
                <a:cs typeface="Arial" panose="020B0604020202020204" pitchFamily="34" charset="0"/>
              </a:rPr>
              <a:t>LGBT+ NETWORK: YOUR THOUGHTS</a:t>
            </a:r>
          </a:p>
          <a:p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would like to get your thoughts on setting up a </a:t>
            </a:r>
            <a:r>
              <a:rPr lang="en-GB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cross-regional LGBT</a:t>
            </a:r>
            <a:r>
              <a:rPr lang="en-GB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 network.</a:t>
            </a:r>
            <a:endParaRPr lang="en-GB" sz="2400" dirty="0">
              <a:solidFill>
                <a:schemeClr val="accent1">
                  <a:lumMod val="75000"/>
                </a:schemeClr>
              </a:solidFill>
              <a:highlight>
                <a:srgbClr val="8A1538"/>
              </a:highligh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ainbow flag (LGBT) - Wikipedia">
            <a:extLst>
              <a:ext uri="{FF2B5EF4-FFF2-40B4-BE49-F238E27FC236}">
                <a16:creationId xmlns:a16="http://schemas.microsoft.com/office/drawing/2014/main" id="{091982E0-28CF-4C88-B895-69C4176B4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6710"/>
            <a:ext cx="12192000" cy="3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9961D1-5538-4EC2-9F1D-B0EA57291338}"/>
              </a:ext>
            </a:extLst>
          </p:cNvPr>
          <p:cNvSpPr/>
          <p:nvPr/>
        </p:nvSpPr>
        <p:spPr>
          <a:xfrm>
            <a:off x="2503170" y="5778342"/>
            <a:ext cx="6938009" cy="7583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North West Network established staff network have kindly extended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their network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membership invite to NEY colleagues.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email </a:t>
            </a: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zach.adams@nhs.net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any thoughts, opinions, and ideas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4D12211-F368-48CE-9BC1-9D664043E82A}"/>
              </a:ext>
            </a:extLst>
          </p:cNvPr>
          <p:cNvSpPr/>
          <p:nvPr/>
        </p:nvSpPr>
        <p:spPr>
          <a:xfrm>
            <a:off x="3082686" y="4862989"/>
            <a:ext cx="2891791" cy="4800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Bahnschrift Condensed" panose="020B0502040204020203" pitchFamily="34" charset="0"/>
                <a:cs typeface="Arial" panose="020B0604020202020204" pitchFamily="34" charset="0"/>
              </a:rPr>
              <a:t>INTERSECTIONALITY</a:t>
            </a:r>
          </a:p>
        </p:txBody>
      </p:sp>
    </p:spTree>
    <p:extLst>
      <p:ext uri="{BB962C8B-B14F-4D97-AF65-F5344CB8AC3E}">
        <p14:creationId xmlns:p14="http://schemas.microsoft.com/office/powerpoint/2010/main" val="3507379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100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Bahnschrift Condensed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adams</dc:creator>
  <cp:lastModifiedBy>Charlotte Craig</cp:lastModifiedBy>
  <cp:revision>42</cp:revision>
  <dcterms:created xsi:type="dcterms:W3CDTF">2022-06-21T16:05:09Z</dcterms:created>
  <dcterms:modified xsi:type="dcterms:W3CDTF">2022-07-21T08:46:33Z</dcterms:modified>
</cp:coreProperties>
</file>