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7" r:id="rId2"/>
    <p:sldId id="263" r:id="rId3"/>
    <p:sldId id="326" r:id="rId4"/>
    <p:sldId id="268" r:id="rId5"/>
    <p:sldId id="270" r:id="rId6"/>
    <p:sldId id="271" r:id="rId7"/>
    <p:sldId id="275" r:id="rId8"/>
    <p:sldId id="359" r:id="rId9"/>
    <p:sldId id="283" r:id="rId10"/>
    <p:sldId id="291" r:id="rId11"/>
    <p:sldId id="355" r:id="rId12"/>
    <p:sldId id="297" r:id="rId13"/>
    <p:sldId id="301" r:id="rId14"/>
    <p:sldId id="309" r:id="rId15"/>
    <p:sldId id="314" r:id="rId16"/>
    <p:sldId id="318" r:id="rId17"/>
    <p:sldId id="323" r:id="rId18"/>
    <p:sldId id="325" r:id="rId19"/>
    <p:sldId id="356" r:id="rId20"/>
    <p:sldId id="331" r:id="rId21"/>
    <p:sldId id="332" r:id="rId22"/>
    <p:sldId id="338" r:id="rId23"/>
    <p:sldId id="361" r:id="rId24"/>
    <p:sldId id="340" r:id="rId25"/>
    <p:sldId id="26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9">
          <p15:clr>
            <a:srgbClr val="A4A3A4"/>
          </p15:clr>
        </p15:guide>
        <p15:guide id="2"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48" autoAdjust="0"/>
    <p:restoredTop sz="45828" autoAdjust="0"/>
  </p:normalViewPr>
  <p:slideViewPr>
    <p:cSldViewPr>
      <p:cViewPr varScale="1">
        <p:scale>
          <a:sx n="50" d="100"/>
          <a:sy n="50" d="100"/>
        </p:scale>
        <p:origin x="2988" y="60"/>
      </p:cViewPr>
      <p:guideLst>
        <p:guide orient="horz" pos="709"/>
        <p:guide pos="3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EDD61-CD0B-47F9-96C1-54FDEACBF2C1}" type="datetimeFigureOut">
              <a:rPr lang="en-GB" smtClean="0"/>
              <a:t>23/12/2022</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372C31-4BE2-483A-9D91-27EBCD242887}" type="slidenum">
              <a:rPr lang="en-GB" smtClean="0"/>
              <a:t>‹#›</a:t>
            </a:fld>
            <a:endParaRPr lang="en-GB"/>
          </a:p>
        </p:txBody>
      </p:sp>
    </p:spTree>
    <p:extLst>
      <p:ext uri="{BB962C8B-B14F-4D97-AF65-F5344CB8AC3E}">
        <p14:creationId xmlns:p14="http://schemas.microsoft.com/office/powerpoint/2010/main" val="5780396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00605B99-E3BF-4184-9C9A-6B10BE56B127}" type="datetimeFigureOut">
              <a:rPr lang="en-GB" smtClean="0"/>
              <a:pPr/>
              <a:t>23/12/2022</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E01658F5-C9C4-4283-AB43-572C1C369F32}" type="slidenum">
              <a:rPr lang="en-GB" smtClean="0"/>
              <a:pPr/>
              <a:t>‹#›</a:t>
            </a:fld>
            <a:endParaRPr lang="en-GB" dirty="0"/>
          </a:p>
        </p:txBody>
      </p:sp>
    </p:spTree>
    <p:extLst>
      <p:ext uri="{BB962C8B-B14F-4D97-AF65-F5344CB8AC3E}">
        <p14:creationId xmlns:p14="http://schemas.microsoft.com/office/powerpoint/2010/main" val="2306027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3</a:t>
            </a:fld>
            <a:endParaRPr lang="en-GB" dirty="0"/>
          </a:p>
        </p:txBody>
      </p:sp>
    </p:spTree>
    <p:extLst>
      <p:ext uri="{BB962C8B-B14F-4D97-AF65-F5344CB8AC3E}">
        <p14:creationId xmlns:p14="http://schemas.microsoft.com/office/powerpoint/2010/main" val="4216314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1658F5-C9C4-4283-AB43-572C1C369F32}" type="slidenum">
              <a:rPr lang="en-GB" smtClean="0"/>
              <a:pPr/>
              <a:t>12</a:t>
            </a:fld>
            <a:endParaRPr lang="en-GB" dirty="0"/>
          </a:p>
        </p:txBody>
      </p:sp>
    </p:spTree>
    <p:extLst>
      <p:ext uri="{BB962C8B-B14F-4D97-AF65-F5344CB8AC3E}">
        <p14:creationId xmlns:p14="http://schemas.microsoft.com/office/powerpoint/2010/main" val="234764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13</a:t>
            </a:fld>
            <a:endParaRPr lang="en-GB" dirty="0"/>
          </a:p>
        </p:txBody>
      </p:sp>
    </p:spTree>
    <p:extLst>
      <p:ext uri="{BB962C8B-B14F-4D97-AF65-F5344CB8AC3E}">
        <p14:creationId xmlns:p14="http://schemas.microsoft.com/office/powerpoint/2010/main" val="881870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14</a:t>
            </a:fld>
            <a:endParaRPr lang="en-GB" dirty="0"/>
          </a:p>
        </p:txBody>
      </p:sp>
    </p:spTree>
    <p:extLst>
      <p:ext uri="{BB962C8B-B14F-4D97-AF65-F5344CB8AC3E}">
        <p14:creationId xmlns:p14="http://schemas.microsoft.com/office/powerpoint/2010/main" val="1560749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15</a:t>
            </a:fld>
            <a:endParaRPr lang="en-GB" dirty="0"/>
          </a:p>
        </p:txBody>
      </p:sp>
    </p:spTree>
    <p:extLst>
      <p:ext uri="{BB962C8B-B14F-4D97-AF65-F5344CB8AC3E}">
        <p14:creationId xmlns:p14="http://schemas.microsoft.com/office/powerpoint/2010/main" val="35194397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16</a:t>
            </a:fld>
            <a:endParaRPr lang="en-GB" dirty="0"/>
          </a:p>
        </p:txBody>
      </p:sp>
    </p:spTree>
    <p:extLst>
      <p:ext uri="{BB962C8B-B14F-4D97-AF65-F5344CB8AC3E}">
        <p14:creationId xmlns:p14="http://schemas.microsoft.com/office/powerpoint/2010/main" val="2830775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17</a:t>
            </a:fld>
            <a:endParaRPr lang="en-GB" dirty="0"/>
          </a:p>
        </p:txBody>
      </p:sp>
    </p:spTree>
    <p:extLst>
      <p:ext uri="{BB962C8B-B14F-4D97-AF65-F5344CB8AC3E}">
        <p14:creationId xmlns:p14="http://schemas.microsoft.com/office/powerpoint/2010/main" val="3219562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19</a:t>
            </a:fld>
            <a:endParaRPr lang="en-GB" dirty="0"/>
          </a:p>
        </p:txBody>
      </p:sp>
    </p:spTree>
    <p:extLst>
      <p:ext uri="{BB962C8B-B14F-4D97-AF65-F5344CB8AC3E}">
        <p14:creationId xmlns:p14="http://schemas.microsoft.com/office/powerpoint/2010/main" val="21164345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20</a:t>
            </a:fld>
            <a:endParaRPr lang="en-GB" dirty="0"/>
          </a:p>
        </p:txBody>
      </p:sp>
    </p:spTree>
    <p:extLst>
      <p:ext uri="{BB962C8B-B14F-4D97-AF65-F5344CB8AC3E}">
        <p14:creationId xmlns:p14="http://schemas.microsoft.com/office/powerpoint/2010/main" val="343093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21</a:t>
            </a:fld>
            <a:endParaRPr lang="en-GB" dirty="0"/>
          </a:p>
        </p:txBody>
      </p:sp>
    </p:spTree>
    <p:extLst>
      <p:ext uri="{BB962C8B-B14F-4D97-AF65-F5344CB8AC3E}">
        <p14:creationId xmlns:p14="http://schemas.microsoft.com/office/powerpoint/2010/main" val="35302502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22</a:t>
            </a:fld>
            <a:endParaRPr lang="en-GB" dirty="0"/>
          </a:p>
        </p:txBody>
      </p:sp>
    </p:spTree>
    <p:extLst>
      <p:ext uri="{BB962C8B-B14F-4D97-AF65-F5344CB8AC3E}">
        <p14:creationId xmlns:p14="http://schemas.microsoft.com/office/powerpoint/2010/main" val="3264382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4</a:t>
            </a:fld>
            <a:endParaRPr lang="en-GB" dirty="0"/>
          </a:p>
        </p:txBody>
      </p:sp>
    </p:spTree>
    <p:extLst>
      <p:ext uri="{BB962C8B-B14F-4D97-AF65-F5344CB8AC3E}">
        <p14:creationId xmlns:p14="http://schemas.microsoft.com/office/powerpoint/2010/main" val="6540147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1658F5-C9C4-4283-AB43-572C1C369F32}" type="slidenum">
              <a:rPr kumimoji="0" lang="en-GB"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31522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5</a:t>
            </a:fld>
            <a:endParaRPr lang="en-GB" dirty="0"/>
          </a:p>
        </p:txBody>
      </p:sp>
    </p:spTree>
    <p:extLst>
      <p:ext uri="{BB962C8B-B14F-4D97-AF65-F5344CB8AC3E}">
        <p14:creationId xmlns:p14="http://schemas.microsoft.com/office/powerpoint/2010/main" val="2405152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1658F5-C9C4-4283-AB43-572C1C369F32}" type="slidenum">
              <a:rPr lang="en-GB" smtClean="0"/>
              <a:pPr/>
              <a:t>6</a:t>
            </a:fld>
            <a:endParaRPr lang="en-GB" dirty="0"/>
          </a:p>
        </p:txBody>
      </p:sp>
    </p:spTree>
    <p:extLst>
      <p:ext uri="{BB962C8B-B14F-4D97-AF65-F5344CB8AC3E}">
        <p14:creationId xmlns:p14="http://schemas.microsoft.com/office/powerpoint/2010/main" val="2966489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1658F5-C9C4-4283-AB43-572C1C369F32}" type="slidenum">
              <a:rPr lang="en-GB" smtClean="0"/>
              <a:pPr/>
              <a:t>7</a:t>
            </a:fld>
            <a:endParaRPr lang="en-GB" dirty="0"/>
          </a:p>
        </p:txBody>
      </p:sp>
    </p:spTree>
    <p:extLst>
      <p:ext uri="{BB962C8B-B14F-4D97-AF65-F5344CB8AC3E}">
        <p14:creationId xmlns:p14="http://schemas.microsoft.com/office/powerpoint/2010/main" val="1604225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0"/>
              </a:spcBef>
              <a:spcAft>
                <a:spcPts val="1200"/>
              </a:spcAft>
              <a:buNone/>
            </a:pPr>
            <a:endParaRPr lang="en-GB" sz="1200"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8</a:t>
            </a:fld>
            <a:endParaRPr lang="en-GB" dirty="0"/>
          </a:p>
        </p:txBody>
      </p:sp>
    </p:spTree>
    <p:extLst>
      <p:ext uri="{BB962C8B-B14F-4D97-AF65-F5344CB8AC3E}">
        <p14:creationId xmlns:p14="http://schemas.microsoft.com/office/powerpoint/2010/main" val="3964738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9</a:t>
            </a:fld>
            <a:endParaRPr lang="en-GB" dirty="0"/>
          </a:p>
        </p:txBody>
      </p:sp>
    </p:spTree>
    <p:extLst>
      <p:ext uri="{BB962C8B-B14F-4D97-AF65-F5344CB8AC3E}">
        <p14:creationId xmlns:p14="http://schemas.microsoft.com/office/powerpoint/2010/main" val="3927119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10</a:t>
            </a:fld>
            <a:endParaRPr lang="en-GB" dirty="0"/>
          </a:p>
        </p:txBody>
      </p:sp>
    </p:spTree>
    <p:extLst>
      <p:ext uri="{BB962C8B-B14F-4D97-AF65-F5344CB8AC3E}">
        <p14:creationId xmlns:p14="http://schemas.microsoft.com/office/powerpoint/2010/main" val="2903666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1658F5-C9C4-4283-AB43-572C1C369F32}" type="slidenum">
              <a:rPr lang="en-GB" smtClean="0"/>
              <a:pPr/>
              <a:t>11</a:t>
            </a:fld>
            <a:endParaRPr lang="en-GB" dirty="0"/>
          </a:p>
        </p:txBody>
      </p:sp>
    </p:spTree>
    <p:extLst>
      <p:ext uri="{BB962C8B-B14F-4D97-AF65-F5344CB8AC3E}">
        <p14:creationId xmlns:p14="http://schemas.microsoft.com/office/powerpoint/2010/main" val="805292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section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009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4" name="Rectangle 3"/>
          <p:cNvSpPr/>
          <p:nvPr userDrawn="1"/>
        </p:nvSpPr>
        <p:spPr>
          <a:xfrm>
            <a:off x="0" y="6165304"/>
            <a:ext cx="9144000" cy="692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1"/>
              </a:solidFill>
              <a:latin typeface="Arial" panose="020B0604020202020204" pitchFamily="34" charset="0"/>
            </a:endParaRPr>
          </a:p>
        </p:txBody>
      </p:sp>
      <p:sp>
        <p:nvSpPr>
          <p:cNvPr id="5" name="Title 1"/>
          <p:cNvSpPr>
            <a:spLocks noGrp="1"/>
          </p:cNvSpPr>
          <p:nvPr>
            <p:ph type="ctrTitle" hasCustomPrompt="1"/>
          </p:nvPr>
        </p:nvSpPr>
        <p:spPr>
          <a:xfrm>
            <a:off x="539750" y="2636912"/>
            <a:ext cx="8064698" cy="1008112"/>
          </a:xfrm>
          <a:prstGeom prst="rect">
            <a:avLst/>
          </a:prstGeom>
        </p:spPr>
        <p:txBody>
          <a:bodyPr/>
          <a:lstStyle>
            <a:lvl1pPr algn="l">
              <a:defRPr sz="3200" baseline="0">
                <a:solidFill>
                  <a:schemeClr val="bg1"/>
                </a:solidFill>
                <a:latin typeface="Arial" panose="020B0604020202020204" pitchFamily="34" charset="0"/>
                <a:cs typeface="Arial" panose="020B0604020202020204" pitchFamily="34" charset="0"/>
              </a:defRPr>
            </a:lvl1pPr>
          </a:lstStyle>
          <a:p>
            <a:r>
              <a:rPr lang="en-US" dirty="0"/>
              <a:t>Title slide Title slide Title slide Title slide Ariel 32pt</a:t>
            </a:r>
            <a:endParaRPr lang="en-GB" dirty="0"/>
          </a:p>
        </p:txBody>
      </p:sp>
      <p:sp>
        <p:nvSpPr>
          <p:cNvPr id="6" name="Content Placeholder 2"/>
          <p:cNvSpPr>
            <a:spLocks noGrp="1"/>
          </p:cNvSpPr>
          <p:nvPr>
            <p:ph idx="1" hasCustomPrompt="1"/>
          </p:nvPr>
        </p:nvSpPr>
        <p:spPr>
          <a:xfrm>
            <a:off x="539750" y="4005064"/>
            <a:ext cx="8064698" cy="1872208"/>
          </a:xfrm>
          <a:prstGeom prst="rect">
            <a:avLst/>
          </a:prstGeom>
        </p:spPr>
        <p:txBody>
          <a:bodyPr/>
          <a:lstStyle>
            <a:lvl1pPr>
              <a:defRPr sz="2400" baseline="0">
                <a:solidFill>
                  <a:schemeClr val="bg1"/>
                </a:solidFill>
                <a:latin typeface="Arial" panose="020B0604020202020204" pitchFamily="34" charset="0"/>
                <a:cs typeface="Arial" panose="020B0604020202020204" pitchFamily="34" charset="0"/>
              </a:defRPr>
            </a:lvl1pPr>
            <a:lvl2pPr>
              <a:defRPr sz="1800" baseline="0">
                <a:solidFill>
                  <a:schemeClr val="bg1"/>
                </a:solidFill>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Bullet/sub header copy Arial 24pt – reduce font size where appropriate to accommodate more copy as required</a:t>
            </a:r>
          </a:p>
          <a:p>
            <a:pPr lvl="1"/>
            <a:r>
              <a:rPr lang="en-US" dirty="0"/>
              <a:t>Body copy Arial 18pt</a:t>
            </a:r>
          </a:p>
        </p:txBody>
      </p:sp>
    </p:spTree>
    <p:extLst>
      <p:ext uri="{BB962C8B-B14F-4D97-AF65-F5344CB8AC3E}">
        <p14:creationId xmlns:p14="http://schemas.microsoft.com/office/powerpoint/2010/main" val="2248658735"/>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539750" y="1124744"/>
            <a:ext cx="4968354" cy="1008112"/>
          </a:xfrm>
          <a:prstGeom prst="rect">
            <a:avLst/>
          </a:prstGeom>
        </p:spPr>
        <p:txBody>
          <a:bodyPr/>
          <a:lstStyle>
            <a:lvl1pPr algn="l">
              <a:defRPr sz="3200">
                <a:solidFill>
                  <a:srgbClr val="009AC2"/>
                </a:solidFill>
                <a:latin typeface="Arial" panose="020B0604020202020204" pitchFamily="34" charset="0"/>
                <a:cs typeface="Arial" panose="020B0604020202020204" pitchFamily="34" charset="0"/>
              </a:defRPr>
            </a:lvl1pPr>
          </a:lstStyle>
          <a:p>
            <a:r>
              <a:rPr lang="en-US" dirty="0"/>
              <a:t>Title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Arial 32pt - teal</a:t>
            </a:r>
            <a:endParaRPr lang="en-GB" dirty="0"/>
          </a:p>
        </p:txBody>
      </p:sp>
      <p:sp>
        <p:nvSpPr>
          <p:cNvPr id="4" name="Content Placeholder 2"/>
          <p:cNvSpPr>
            <a:spLocks noGrp="1"/>
          </p:cNvSpPr>
          <p:nvPr>
            <p:ph idx="1" hasCustomPrompt="1"/>
          </p:nvPr>
        </p:nvSpPr>
        <p:spPr>
          <a:xfrm>
            <a:off x="539750" y="2708921"/>
            <a:ext cx="4752330" cy="2880320"/>
          </a:xfrm>
          <a:prstGeom prst="rect">
            <a:avLst/>
          </a:prstGeom>
        </p:spPr>
        <p:txBody>
          <a:bodyPr/>
          <a:lstStyle>
            <a:lvl1pPr>
              <a:defRPr sz="2400" baseline="0">
                <a:latin typeface="Arial" panose="020B0604020202020204" pitchFamily="34" charset="0"/>
                <a:cs typeface="Arial" panose="020B0604020202020204" pitchFamily="34" charset="0"/>
              </a:defRPr>
            </a:lvl1pPr>
            <a:lvl2pPr>
              <a:defRPr sz="1800" baseline="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Reduce both text box widths to here, to accommodate an image where appropriate. Position as shown here.</a:t>
            </a:r>
          </a:p>
        </p:txBody>
      </p:sp>
      <p:sp>
        <p:nvSpPr>
          <p:cNvPr id="5" name="TextBox 4"/>
          <p:cNvSpPr txBox="1"/>
          <p:nvPr userDrawn="1"/>
        </p:nvSpPr>
        <p:spPr>
          <a:xfrm>
            <a:off x="467544" y="6258217"/>
            <a:ext cx="1224136" cy="246221"/>
          </a:xfrm>
          <a:prstGeom prst="rect">
            <a:avLst/>
          </a:prstGeom>
          <a:noFill/>
        </p:spPr>
        <p:txBody>
          <a:bodyPr wrap="square" rtlCol="0">
            <a:spAutoFit/>
          </a:bodyPr>
          <a:lstStyle/>
          <a:p>
            <a:r>
              <a:rPr lang="en-GB" sz="1000" dirty="0">
                <a:solidFill>
                  <a:schemeClr val="bg1"/>
                </a:solidFill>
                <a:latin typeface="Arial" panose="020B0604020202020204" pitchFamily="34" charset="0"/>
                <a:cs typeface="Arial" panose="020B0604020202020204" pitchFamily="34" charset="0"/>
              </a:rPr>
              <a:t>hilldickinson.com</a:t>
            </a:r>
          </a:p>
        </p:txBody>
      </p:sp>
      <p:sp>
        <p:nvSpPr>
          <p:cNvPr id="7" name="Picture Placeholder 6"/>
          <p:cNvSpPr>
            <a:spLocks noGrp="1"/>
          </p:cNvSpPr>
          <p:nvPr>
            <p:ph type="pic" sz="quarter" idx="10"/>
          </p:nvPr>
        </p:nvSpPr>
        <p:spPr>
          <a:xfrm>
            <a:off x="6011863" y="1268413"/>
            <a:ext cx="3132137" cy="4321175"/>
          </a:xfrm>
          <a:prstGeom prst="rect">
            <a:avLst/>
          </a:prstGeom>
        </p:spPr>
        <p:txBody>
          <a:bodyPr/>
          <a:lstStyle>
            <a:lvl1pPr>
              <a:defRPr sz="2400">
                <a:latin typeface="Arial" panose="020B0604020202020204" pitchFamily="34" charset="0"/>
                <a:cs typeface="Arial" panose="020B0604020202020204" pitchFamily="34" charset="0"/>
              </a:defRPr>
            </a:lvl1pPr>
          </a:lstStyle>
          <a:p>
            <a:endParaRPr lang="en-GB" dirty="0"/>
          </a:p>
        </p:txBody>
      </p:sp>
    </p:spTree>
    <p:extLst>
      <p:ext uri="{BB962C8B-B14F-4D97-AF65-F5344CB8AC3E}">
        <p14:creationId xmlns:p14="http://schemas.microsoft.com/office/powerpoint/2010/main" val="27365253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4" name="Picture Placeholder 6"/>
          <p:cNvSpPr>
            <a:spLocks noGrp="1"/>
          </p:cNvSpPr>
          <p:nvPr>
            <p:ph type="pic" sz="quarter" idx="10"/>
          </p:nvPr>
        </p:nvSpPr>
        <p:spPr>
          <a:xfrm>
            <a:off x="539750" y="2348880"/>
            <a:ext cx="682081" cy="1008112"/>
          </a:xfrm>
          <a:prstGeom prst="rect">
            <a:avLst/>
          </a:prstGeom>
        </p:spPr>
        <p:txBody>
          <a:bodyPr/>
          <a:lstStyle>
            <a:lvl1pPr marL="0" indent="0">
              <a:buNone/>
              <a:defRPr sz="1000">
                <a:latin typeface="Arial" panose="020B0604020202020204" pitchFamily="34" charset="0"/>
                <a:cs typeface="Arial" panose="020B0604020202020204" pitchFamily="34" charset="0"/>
              </a:defRPr>
            </a:lvl1pPr>
          </a:lstStyle>
          <a:p>
            <a:endParaRPr lang="en-GB" dirty="0"/>
          </a:p>
        </p:txBody>
      </p:sp>
      <p:sp>
        <p:nvSpPr>
          <p:cNvPr id="5" name="Title 1"/>
          <p:cNvSpPr>
            <a:spLocks noGrp="1"/>
          </p:cNvSpPr>
          <p:nvPr>
            <p:ph type="ctrTitle" hasCustomPrompt="1"/>
          </p:nvPr>
        </p:nvSpPr>
        <p:spPr>
          <a:xfrm>
            <a:off x="539750" y="1124744"/>
            <a:ext cx="8064698" cy="1008112"/>
          </a:xfrm>
          <a:prstGeom prst="rect">
            <a:avLst/>
          </a:prstGeom>
        </p:spPr>
        <p:txBody>
          <a:bodyPr/>
          <a:lstStyle>
            <a:lvl1pPr algn="l">
              <a:defRPr sz="3200">
                <a:solidFill>
                  <a:srgbClr val="009AC2"/>
                </a:solidFill>
                <a:latin typeface="Arial" panose="020B0604020202020204" pitchFamily="34" charset="0"/>
                <a:cs typeface="Arial" panose="020B0604020202020204" pitchFamily="34" charset="0"/>
              </a:defRPr>
            </a:lvl1pPr>
          </a:lstStyle>
          <a:p>
            <a:r>
              <a:rPr lang="en-US" dirty="0"/>
              <a:t>Title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Arial 32pt - teal</a:t>
            </a:r>
            <a:endParaRPr lang="en-GB" dirty="0"/>
          </a:p>
        </p:txBody>
      </p:sp>
      <p:sp>
        <p:nvSpPr>
          <p:cNvPr id="6" name="Content Placeholder 2"/>
          <p:cNvSpPr>
            <a:spLocks noGrp="1"/>
          </p:cNvSpPr>
          <p:nvPr>
            <p:ph idx="1" hasCustomPrompt="1"/>
          </p:nvPr>
        </p:nvSpPr>
        <p:spPr>
          <a:xfrm>
            <a:off x="1259632" y="2420888"/>
            <a:ext cx="3168352" cy="792088"/>
          </a:xfrm>
          <a:prstGeom prst="rect">
            <a:avLst/>
          </a:prstGeom>
        </p:spPr>
        <p:txBody>
          <a:bodyPr/>
          <a:lstStyle>
            <a:lvl1pPr marL="0" indent="0">
              <a:buNone/>
              <a:defRPr sz="1200" baseline="0">
                <a:latin typeface="Arial" panose="020B0604020202020204" pitchFamily="34" charset="0"/>
                <a:cs typeface="Arial" panose="020B0604020202020204" pitchFamily="34" charset="0"/>
              </a:defRPr>
            </a:lvl1pPr>
            <a:lvl2pPr>
              <a:defRPr sz="1800" baseline="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Name</a:t>
            </a:r>
            <a:br>
              <a:rPr lang="en-US" dirty="0"/>
            </a:br>
            <a:r>
              <a:rPr lang="en-US" dirty="0"/>
              <a:t>Title</a:t>
            </a:r>
            <a:br>
              <a:rPr lang="en-US" dirty="0"/>
            </a:br>
            <a:r>
              <a:rPr lang="en-US" dirty="0"/>
              <a:t>+44 (0)</a:t>
            </a:r>
            <a:br>
              <a:rPr lang="en-US" dirty="0"/>
            </a:br>
            <a:r>
              <a:rPr lang="en-US" dirty="0"/>
              <a:t>@hilldickinson.com</a:t>
            </a:r>
          </a:p>
        </p:txBody>
      </p:sp>
      <p:sp>
        <p:nvSpPr>
          <p:cNvPr id="9" name="Picture Placeholder 6"/>
          <p:cNvSpPr>
            <a:spLocks noGrp="1"/>
          </p:cNvSpPr>
          <p:nvPr>
            <p:ph type="pic" sz="quarter" idx="11"/>
          </p:nvPr>
        </p:nvSpPr>
        <p:spPr>
          <a:xfrm>
            <a:off x="539750" y="3573016"/>
            <a:ext cx="682081" cy="1008112"/>
          </a:xfrm>
          <a:prstGeom prst="rect">
            <a:avLst/>
          </a:prstGeom>
        </p:spPr>
        <p:txBody>
          <a:bodyPr/>
          <a:lstStyle>
            <a:lvl1pPr marL="0" indent="0">
              <a:buNone/>
              <a:defRPr sz="1000">
                <a:latin typeface="Arial" panose="020B0604020202020204" pitchFamily="34" charset="0"/>
                <a:cs typeface="Arial" panose="020B0604020202020204" pitchFamily="34" charset="0"/>
              </a:defRPr>
            </a:lvl1pPr>
          </a:lstStyle>
          <a:p>
            <a:endParaRPr lang="en-GB" dirty="0"/>
          </a:p>
        </p:txBody>
      </p:sp>
      <p:sp>
        <p:nvSpPr>
          <p:cNvPr id="11" name="Picture Placeholder 6"/>
          <p:cNvSpPr>
            <a:spLocks noGrp="1"/>
          </p:cNvSpPr>
          <p:nvPr>
            <p:ph type="pic" sz="quarter" idx="13"/>
          </p:nvPr>
        </p:nvSpPr>
        <p:spPr>
          <a:xfrm>
            <a:off x="540172" y="4797152"/>
            <a:ext cx="682081" cy="1008112"/>
          </a:xfrm>
          <a:prstGeom prst="rect">
            <a:avLst/>
          </a:prstGeom>
        </p:spPr>
        <p:txBody>
          <a:bodyPr/>
          <a:lstStyle>
            <a:lvl1pPr marL="0" indent="0">
              <a:buNone/>
              <a:defRPr sz="1000">
                <a:latin typeface="Arial" panose="020B0604020202020204" pitchFamily="34" charset="0"/>
                <a:cs typeface="Arial" panose="020B0604020202020204" pitchFamily="34" charset="0"/>
              </a:defRPr>
            </a:lvl1pPr>
          </a:lstStyle>
          <a:p>
            <a:endParaRPr lang="en-GB" dirty="0"/>
          </a:p>
        </p:txBody>
      </p:sp>
      <p:sp>
        <p:nvSpPr>
          <p:cNvPr id="13" name="Content Placeholder 2"/>
          <p:cNvSpPr>
            <a:spLocks noGrp="1"/>
          </p:cNvSpPr>
          <p:nvPr>
            <p:ph idx="14" hasCustomPrompt="1"/>
          </p:nvPr>
        </p:nvSpPr>
        <p:spPr>
          <a:xfrm>
            <a:off x="1259632" y="3645024"/>
            <a:ext cx="3168352" cy="792088"/>
          </a:xfrm>
          <a:prstGeom prst="rect">
            <a:avLst/>
          </a:prstGeom>
        </p:spPr>
        <p:txBody>
          <a:bodyPr/>
          <a:lstStyle>
            <a:lvl1pPr marL="0" indent="0">
              <a:buNone/>
              <a:defRPr sz="1200" baseline="0">
                <a:latin typeface="Arial" panose="020B0604020202020204" pitchFamily="34" charset="0"/>
                <a:cs typeface="Arial" panose="020B0604020202020204" pitchFamily="34" charset="0"/>
              </a:defRPr>
            </a:lvl1pPr>
            <a:lvl2pPr>
              <a:defRPr sz="1800" baseline="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Name</a:t>
            </a:r>
            <a:br>
              <a:rPr lang="en-US" dirty="0"/>
            </a:br>
            <a:r>
              <a:rPr lang="en-US" dirty="0"/>
              <a:t>Title</a:t>
            </a:r>
            <a:br>
              <a:rPr lang="en-US" dirty="0"/>
            </a:br>
            <a:r>
              <a:rPr lang="en-US" dirty="0"/>
              <a:t>+44 (0)</a:t>
            </a:r>
            <a:br>
              <a:rPr lang="en-US" dirty="0"/>
            </a:br>
            <a:r>
              <a:rPr lang="en-US" dirty="0"/>
              <a:t>@hilldickinson.com</a:t>
            </a:r>
          </a:p>
        </p:txBody>
      </p:sp>
      <p:sp>
        <p:nvSpPr>
          <p:cNvPr id="14" name="Content Placeholder 2"/>
          <p:cNvSpPr>
            <a:spLocks noGrp="1"/>
          </p:cNvSpPr>
          <p:nvPr>
            <p:ph idx="15" hasCustomPrompt="1"/>
          </p:nvPr>
        </p:nvSpPr>
        <p:spPr>
          <a:xfrm>
            <a:off x="1259632" y="4869160"/>
            <a:ext cx="3168352" cy="792088"/>
          </a:xfrm>
          <a:prstGeom prst="rect">
            <a:avLst/>
          </a:prstGeom>
        </p:spPr>
        <p:txBody>
          <a:bodyPr/>
          <a:lstStyle>
            <a:lvl1pPr marL="0" indent="0">
              <a:buNone/>
              <a:defRPr sz="1200" baseline="0">
                <a:latin typeface="Arial" panose="020B0604020202020204" pitchFamily="34" charset="0"/>
                <a:cs typeface="Arial" panose="020B0604020202020204" pitchFamily="34" charset="0"/>
              </a:defRPr>
            </a:lvl1pPr>
            <a:lvl2pPr>
              <a:defRPr sz="1800" baseline="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Name</a:t>
            </a:r>
            <a:br>
              <a:rPr lang="en-US" dirty="0"/>
            </a:br>
            <a:r>
              <a:rPr lang="en-US" dirty="0"/>
              <a:t>Title</a:t>
            </a:r>
            <a:br>
              <a:rPr lang="en-US" dirty="0"/>
            </a:br>
            <a:r>
              <a:rPr lang="en-US" dirty="0"/>
              <a:t>+44 (0)</a:t>
            </a:r>
            <a:br>
              <a:rPr lang="en-US" dirty="0"/>
            </a:br>
            <a:r>
              <a:rPr lang="en-US" dirty="0"/>
              <a:t>@hilldickinson.com</a:t>
            </a:r>
          </a:p>
        </p:txBody>
      </p:sp>
      <p:sp>
        <p:nvSpPr>
          <p:cNvPr id="15" name="TextBox 14"/>
          <p:cNvSpPr txBox="1"/>
          <p:nvPr userDrawn="1"/>
        </p:nvSpPr>
        <p:spPr>
          <a:xfrm>
            <a:off x="467544" y="6258217"/>
            <a:ext cx="1224136" cy="246221"/>
          </a:xfrm>
          <a:prstGeom prst="rect">
            <a:avLst/>
          </a:prstGeom>
          <a:noFill/>
        </p:spPr>
        <p:txBody>
          <a:bodyPr wrap="square" rtlCol="0">
            <a:spAutoFit/>
          </a:bodyPr>
          <a:lstStyle/>
          <a:p>
            <a:r>
              <a:rPr lang="en-GB" sz="1000" dirty="0">
                <a:solidFill>
                  <a:schemeClr val="bg1"/>
                </a:solidFill>
                <a:latin typeface="Arial" panose="020B0604020202020204" pitchFamily="34" charset="0"/>
                <a:cs typeface="Arial" panose="020B0604020202020204" pitchFamily="34" charset="0"/>
              </a:rPr>
              <a:t>hilldickinson.com</a:t>
            </a:r>
          </a:p>
        </p:txBody>
      </p:sp>
    </p:spTree>
    <p:extLst>
      <p:ext uri="{BB962C8B-B14F-4D97-AF65-F5344CB8AC3E}">
        <p14:creationId xmlns:p14="http://schemas.microsoft.com/office/powerpoint/2010/main" val="22962241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nodePh="1">
                                  <p:stCondLst>
                                    <p:cond delay="0"/>
                                  </p:stCondLst>
                                  <p:endCondLst>
                                    <p:cond evt="begin" delay="0">
                                      <p:tn val="10"/>
                                    </p:cond>
                                  </p:endCondLst>
                                  <p:childTnLst>
                                    <p:set>
                                      <p:cBhvr>
                                        <p:cTn id="11" dur="1" fill="hold">
                                          <p:stCondLst>
                                            <p:cond delay="0"/>
                                          </p:stCondLst>
                                        </p:cTn>
                                        <p:tgtEl>
                                          <p:spTgt spid="9"/>
                                        </p:tgtEl>
                                        <p:attrNameLst>
                                          <p:attrName>style.visibility</p:attrName>
                                        </p:attrNameLst>
                                      </p:cBhvr>
                                      <p:to>
                                        <p:strVal val="visible"/>
                                      </p:to>
                                    </p:set>
                                    <p:animEffect transition="in" filter="wipe(righ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nodePh="1">
                                  <p:stCondLst>
                                    <p:cond delay="0"/>
                                  </p:stCondLst>
                                  <p:endCondLst>
                                    <p:cond evt="begin" delay="0">
                                      <p:tn val="15"/>
                                    </p:cond>
                                  </p:endCondLst>
                                  <p:childTnLst>
                                    <p:set>
                                      <p:cBhvr>
                                        <p:cTn id="16" dur="1" fill="hold">
                                          <p:stCondLst>
                                            <p:cond delay="0"/>
                                          </p:stCondLst>
                                        </p:cTn>
                                        <p:tgtEl>
                                          <p:spTgt spid="11"/>
                                        </p:tgtEl>
                                        <p:attrNameLst>
                                          <p:attrName>style.visibility</p:attrName>
                                        </p:attrNameLst>
                                      </p:cBhvr>
                                      <p:to>
                                        <p:strVal val="visible"/>
                                      </p:to>
                                    </p:set>
                                    <p:animEffect transition="in" filter="wipe(right)">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1"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9750" y="1124744"/>
            <a:ext cx="8064698" cy="1008112"/>
          </a:xfrm>
          <a:prstGeom prst="rect">
            <a:avLst/>
          </a:prstGeom>
        </p:spPr>
        <p:txBody>
          <a:bodyPr/>
          <a:lstStyle>
            <a:lvl1pPr algn="l">
              <a:defRPr sz="3200">
                <a:solidFill>
                  <a:srgbClr val="009AC2"/>
                </a:solidFill>
                <a:latin typeface="Arial" panose="020B0604020202020204" pitchFamily="34" charset="0"/>
                <a:cs typeface="Arial" panose="020B0604020202020204" pitchFamily="34" charset="0"/>
              </a:defRPr>
            </a:lvl1pPr>
          </a:lstStyle>
          <a:p>
            <a:r>
              <a:rPr lang="en-US" dirty="0"/>
              <a:t>Title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t>
            </a:r>
            <a:r>
              <a:rPr lang="en-US" dirty="0" err="1"/>
              <a:t>title</a:t>
            </a:r>
            <a:r>
              <a:rPr lang="en-US" dirty="0"/>
              <a:t> Arial 32pt - teal</a:t>
            </a:r>
            <a:endParaRPr lang="en-GB" dirty="0"/>
          </a:p>
        </p:txBody>
      </p:sp>
      <p:sp>
        <p:nvSpPr>
          <p:cNvPr id="7" name="Content Placeholder 2"/>
          <p:cNvSpPr>
            <a:spLocks noGrp="1"/>
          </p:cNvSpPr>
          <p:nvPr>
            <p:ph idx="1" hasCustomPrompt="1"/>
          </p:nvPr>
        </p:nvSpPr>
        <p:spPr>
          <a:xfrm>
            <a:off x="539750" y="2708921"/>
            <a:ext cx="8064698" cy="2880320"/>
          </a:xfrm>
          <a:prstGeom prst="rect">
            <a:avLst/>
          </a:prstGeom>
        </p:spPr>
        <p:txBody>
          <a:bodyPr/>
          <a:lstStyle>
            <a:lvl1pPr>
              <a:defRPr sz="2400" baseline="0">
                <a:latin typeface="Arial" panose="020B0604020202020204" pitchFamily="34" charset="0"/>
                <a:cs typeface="Arial" panose="020B0604020202020204" pitchFamily="34" charset="0"/>
              </a:defRPr>
            </a:lvl1pPr>
            <a:lvl2pPr>
              <a:defRPr sz="1800" baseline="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Bullet/sub header copy Arial 24pt – reduce font size where appropriate to accommodate more copy as required</a:t>
            </a:r>
          </a:p>
          <a:p>
            <a:pPr lvl="1"/>
            <a:r>
              <a:rPr lang="en-US" dirty="0"/>
              <a:t>Body copy Arial 18pt</a:t>
            </a:r>
          </a:p>
        </p:txBody>
      </p:sp>
      <p:sp>
        <p:nvSpPr>
          <p:cNvPr id="8" name="TextBox 7"/>
          <p:cNvSpPr txBox="1"/>
          <p:nvPr userDrawn="1"/>
        </p:nvSpPr>
        <p:spPr>
          <a:xfrm>
            <a:off x="467544" y="6258217"/>
            <a:ext cx="1224136" cy="246221"/>
          </a:xfrm>
          <a:prstGeom prst="rect">
            <a:avLst/>
          </a:prstGeom>
          <a:noFill/>
        </p:spPr>
        <p:txBody>
          <a:bodyPr wrap="square" rtlCol="0">
            <a:spAutoFit/>
          </a:bodyPr>
          <a:lstStyle/>
          <a:p>
            <a:r>
              <a:rPr lang="en-GB" sz="1000" dirty="0">
                <a:solidFill>
                  <a:schemeClr val="bg1"/>
                </a:solidFill>
                <a:latin typeface="Arial" panose="020B0604020202020204" pitchFamily="34" charset="0"/>
                <a:cs typeface="Arial" panose="020B0604020202020204" pitchFamily="34" charset="0"/>
              </a:rPr>
              <a:t>hilldickinson.com</a:t>
            </a:r>
          </a:p>
        </p:txBody>
      </p:sp>
    </p:spTree>
    <p:extLst>
      <p:ext uri="{BB962C8B-B14F-4D97-AF65-F5344CB8AC3E}">
        <p14:creationId xmlns:p14="http://schemas.microsoft.com/office/powerpoint/2010/main" val="864009270"/>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399231207"/>
      </p:ext>
    </p:extLst>
  </p:cSld>
  <p:clrMap bg1="lt1" tx1="dk1" bg2="lt2" tx2="dk2" accent1="accent1" accent2="accent2" accent3="accent3" accent4="accent4" accent5="accent5" accent6="accent6" hlink="hlink" folHlink="folHlink"/>
  <p:sldLayoutIdLst>
    <p:sldLayoutId id="2147483652" r:id="rId1"/>
    <p:sldLayoutId id="2147483650" r:id="rId2"/>
    <p:sldLayoutId id="2147483651" r:id="rId3"/>
    <p:sldLayoutId id="2147483649"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wikihow.com/Image:React-when-You-Witness-a-Crash-Step-1.jpg"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www.wikihow.com/Image:React-when-You-Witness-a-Crash-Step-1.jpg"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mailto:Lee-Anne.Crossman@Hilldickinson.com"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executiveprotectionprofessionals.com/wp-content/uploads/2013/06/IMG_5699.jpg"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executiveprotectionprofessionals.com/wp-content/uploads/2013/06/IMG_5699.jpg"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hyperlink" Target="http://executiveprotectionprofessionals.com/wp-content/uploads/2013/06/IMG_5699.jpg"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71700" y="2420888"/>
            <a:ext cx="5400600" cy="369332"/>
          </a:xfrm>
          <a:prstGeom prst="rect">
            <a:avLst/>
          </a:prstGeom>
          <a:noFill/>
        </p:spPr>
        <p:txBody>
          <a:bodyPr wrap="square" rtlCol="0">
            <a:spAutoFit/>
          </a:bodyPr>
          <a:lstStyle/>
          <a:p>
            <a:pPr algn="ctr"/>
            <a:r>
              <a:rPr lang="en-GB" dirty="0">
                <a:solidFill>
                  <a:schemeClr val="bg1"/>
                </a:solidFill>
                <a:latin typeface="Arial" panose="020B0604020202020204" pitchFamily="34" charset="0"/>
                <a:cs typeface="Arial" panose="020B0604020202020204" pitchFamily="34" charset="0"/>
              </a:rPr>
              <a:t>A presentation by</a:t>
            </a:r>
          </a:p>
        </p:txBody>
      </p:sp>
      <p:sp>
        <p:nvSpPr>
          <p:cNvPr id="7" name="Rectangle 6"/>
          <p:cNvSpPr/>
          <p:nvPr/>
        </p:nvSpPr>
        <p:spPr>
          <a:xfrm>
            <a:off x="0" y="6165304"/>
            <a:ext cx="9144000" cy="692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1"/>
              </a:solidFill>
              <a:latin typeface="Arial" panose="020B0604020202020204"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7708" y="2924944"/>
            <a:ext cx="5248584" cy="613471"/>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8464546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Who should conduct an investigation?</a:t>
            </a:r>
          </a:p>
        </p:txBody>
      </p:sp>
      <p:sp>
        <p:nvSpPr>
          <p:cNvPr id="6" name="Content Placeholder 5"/>
          <p:cNvSpPr>
            <a:spLocks noGrp="1"/>
          </p:cNvSpPr>
          <p:nvPr>
            <p:ph idx="1"/>
          </p:nvPr>
        </p:nvSpPr>
        <p:spPr>
          <a:xfrm>
            <a:off x="539750" y="1916832"/>
            <a:ext cx="8064698" cy="3186681"/>
          </a:xfrm>
        </p:spPr>
        <p:txBody>
          <a:bodyPr/>
          <a:lstStyle/>
          <a:p>
            <a:pPr>
              <a:spcBef>
                <a:spcPts val="0"/>
              </a:spcBef>
              <a:spcAft>
                <a:spcPts val="1200"/>
              </a:spcAft>
            </a:pPr>
            <a:r>
              <a:rPr lang="en-GB" sz="2200" dirty="0"/>
              <a:t>In misconduct cases, where practicable, different people should carry out the investigation and disciplinary hearing (ACAS Code, para 6).</a:t>
            </a:r>
          </a:p>
          <a:p>
            <a:pPr>
              <a:spcBef>
                <a:spcPts val="0"/>
              </a:spcBef>
              <a:spcAft>
                <a:spcPts val="1200"/>
              </a:spcAft>
            </a:pPr>
            <a:r>
              <a:rPr lang="en-GB" sz="2200" dirty="0"/>
              <a:t>Sometimes, the employer’s own procedure (which may be contractual) stipulates who should conduct an investigation.</a:t>
            </a:r>
          </a:p>
          <a:p>
            <a:pPr>
              <a:spcBef>
                <a:spcPts val="0"/>
              </a:spcBef>
              <a:spcAft>
                <a:spcPts val="1200"/>
              </a:spcAft>
            </a:pPr>
            <a:r>
              <a:rPr lang="en-GB" sz="2200" dirty="0"/>
              <a:t>Does the person have the </a:t>
            </a:r>
            <a:r>
              <a:rPr lang="en-GB" sz="2200" b="1" dirty="0"/>
              <a:t>experience</a:t>
            </a:r>
            <a:r>
              <a:rPr lang="en-GB" sz="2200" dirty="0"/>
              <a:t> and the </a:t>
            </a:r>
            <a:r>
              <a:rPr lang="en-GB" sz="2200" b="1" dirty="0"/>
              <a:t>time</a:t>
            </a:r>
            <a:r>
              <a:rPr lang="en-GB" sz="2200" dirty="0"/>
              <a:t> to carry out the investigation?</a:t>
            </a:r>
          </a:p>
          <a:p>
            <a:pPr>
              <a:spcBef>
                <a:spcPts val="0"/>
              </a:spcBef>
              <a:spcAft>
                <a:spcPts val="1200"/>
              </a:spcAft>
            </a:pPr>
            <a:r>
              <a:rPr lang="en-GB" dirty="0"/>
              <a:t>Is specialist knowledge needed to investigate?</a:t>
            </a:r>
            <a:endParaRPr lang="en-GB" sz="2200" dirty="0"/>
          </a:p>
        </p:txBody>
      </p:sp>
      <p:pic>
        <p:nvPicPr>
          <p:cNvPr id="4" name="Picture 10" descr="C:\Users\wsteed\AppData\Local\Microsoft\Windows\Temporary Internet Files\Low\Content.IE5\6L4IFR2E\sherlock-holmes-147255_128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2450" y="1000125"/>
            <a:ext cx="6032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577353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Terms of Reference</a:t>
            </a:r>
          </a:p>
        </p:txBody>
      </p:sp>
      <p:sp>
        <p:nvSpPr>
          <p:cNvPr id="6" name="Content Placeholder 5"/>
          <p:cNvSpPr>
            <a:spLocks noGrp="1"/>
          </p:cNvSpPr>
          <p:nvPr>
            <p:ph idx="1"/>
          </p:nvPr>
        </p:nvSpPr>
        <p:spPr>
          <a:xfrm>
            <a:off x="548824" y="1772816"/>
            <a:ext cx="8064698" cy="3960440"/>
          </a:xfrm>
        </p:spPr>
        <p:txBody>
          <a:bodyPr/>
          <a:lstStyle/>
          <a:p>
            <a:pPr>
              <a:spcAft>
                <a:spcPts val="600"/>
              </a:spcAft>
            </a:pPr>
            <a:r>
              <a:rPr lang="en-GB" dirty="0"/>
              <a:t>Should set out:</a:t>
            </a:r>
          </a:p>
          <a:p>
            <a:pPr lvl="1">
              <a:spcAft>
                <a:spcPts val="600"/>
              </a:spcAft>
            </a:pPr>
            <a:r>
              <a:rPr lang="en-GB" sz="2000" dirty="0"/>
              <a:t>The issues to be investigated and state the Policy followed</a:t>
            </a:r>
          </a:p>
          <a:p>
            <a:pPr lvl="1">
              <a:spcAft>
                <a:spcPts val="600"/>
              </a:spcAft>
            </a:pPr>
            <a:r>
              <a:rPr lang="en-GB" sz="2000" dirty="0"/>
              <a:t>Give specific instructions to the investigator as to the information required and what is required in terms of a conclusion</a:t>
            </a:r>
          </a:p>
          <a:p>
            <a:pPr lvl="1">
              <a:spcAft>
                <a:spcPts val="600"/>
              </a:spcAft>
            </a:pPr>
            <a:r>
              <a:rPr lang="en-GB" sz="2000" dirty="0"/>
              <a:t>Give a timescale for completion </a:t>
            </a:r>
          </a:p>
          <a:p>
            <a:pPr lvl="1">
              <a:spcAft>
                <a:spcPts val="600"/>
              </a:spcAft>
            </a:pPr>
            <a:r>
              <a:rPr lang="en-GB" sz="2000" dirty="0"/>
              <a:t>May state issues which are not disputed</a:t>
            </a:r>
          </a:p>
          <a:p>
            <a:pPr lvl="1">
              <a:spcAft>
                <a:spcPts val="600"/>
              </a:spcAft>
            </a:pPr>
            <a:r>
              <a:rPr lang="en-GB" sz="2000" dirty="0"/>
              <a:t>May state issues which are outside of the investigation</a:t>
            </a:r>
          </a:p>
          <a:p>
            <a:pPr lvl="1">
              <a:spcAft>
                <a:spcPts val="600"/>
              </a:spcAft>
            </a:pPr>
            <a:r>
              <a:rPr lang="en-GB" sz="2000" dirty="0"/>
              <a:t>Should provide guidance if a new issue arises.      </a:t>
            </a:r>
          </a:p>
          <a:p>
            <a:pPr>
              <a:spcBef>
                <a:spcPts val="0"/>
              </a:spcBef>
              <a:spcAft>
                <a:spcPts val="1200"/>
              </a:spcAft>
            </a:pPr>
            <a:endParaRPr lang="en-GB" sz="2000" dirty="0"/>
          </a:p>
          <a:p>
            <a:pPr>
              <a:spcBef>
                <a:spcPts val="0"/>
              </a:spcBef>
              <a:spcAft>
                <a:spcPts val="1200"/>
              </a:spcAft>
            </a:pPr>
            <a:endParaRPr lang="en-GB" sz="2000" dirty="0"/>
          </a:p>
          <a:p>
            <a:pPr>
              <a:spcBef>
                <a:spcPts val="0"/>
              </a:spcBef>
              <a:spcAft>
                <a:spcPts val="1200"/>
              </a:spcAft>
            </a:pPr>
            <a:endParaRPr lang="en-GB" sz="2000" dirty="0"/>
          </a:p>
        </p:txBody>
      </p:sp>
    </p:spTree>
    <p:extLst>
      <p:ext uri="{BB962C8B-B14F-4D97-AF65-F5344CB8AC3E}">
        <p14:creationId xmlns:p14="http://schemas.microsoft.com/office/powerpoint/2010/main" val="1337820335"/>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Suspension during investigation</a:t>
            </a:r>
          </a:p>
        </p:txBody>
      </p:sp>
      <p:sp>
        <p:nvSpPr>
          <p:cNvPr id="6" name="Content Placeholder 5"/>
          <p:cNvSpPr>
            <a:spLocks noGrp="1"/>
          </p:cNvSpPr>
          <p:nvPr>
            <p:ph idx="1"/>
          </p:nvPr>
        </p:nvSpPr>
        <p:spPr>
          <a:xfrm>
            <a:off x="539750" y="1916832"/>
            <a:ext cx="8064698" cy="3186681"/>
          </a:xfrm>
        </p:spPr>
        <p:txBody>
          <a:bodyPr/>
          <a:lstStyle/>
          <a:p>
            <a:pPr marL="0" indent="0">
              <a:spcBef>
                <a:spcPts val="0"/>
              </a:spcBef>
              <a:spcAft>
                <a:spcPts val="1200"/>
              </a:spcAft>
              <a:buNone/>
            </a:pPr>
            <a:r>
              <a:rPr lang="en-GB" sz="2200" dirty="0"/>
              <a:t>It may be appropriate to suspend an employee during investigation if:</a:t>
            </a:r>
          </a:p>
          <a:p>
            <a:pPr>
              <a:spcBef>
                <a:spcPts val="0"/>
              </a:spcBef>
              <a:spcAft>
                <a:spcPts val="1200"/>
              </a:spcAft>
            </a:pPr>
            <a:r>
              <a:rPr lang="en-GB" sz="2200" dirty="0"/>
              <a:t>Serious misconduct is alleged.</a:t>
            </a:r>
          </a:p>
          <a:p>
            <a:pPr>
              <a:spcBef>
                <a:spcPts val="0"/>
              </a:spcBef>
              <a:spcAft>
                <a:spcPts val="1200"/>
              </a:spcAft>
            </a:pPr>
            <a:r>
              <a:rPr lang="en-GB" sz="2200" dirty="0"/>
              <a:t>The individual’s presence at work poses a threat to the business or other employees;</a:t>
            </a:r>
          </a:p>
          <a:p>
            <a:pPr>
              <a:spcBef>
                <a:spcPts val="0"/>
              </a:spcBef>
              <a:spcAft>
                <a:spcPts val="1200"/>
              </a:spcAft>
            </a:pPr>
            <a:r>
              <a:rPr lang="en-GB" sz="2200" dirty="0"/>
              <a:t>The impartiality of the investigation will be compromised if the individual remains at work; or</a:t>
            </a:r>
          </a:p>
          <a:p>
            <a:pPr>
              <a:spcBef>
                <a:spcPts val="0"/>
              </a:spcBef>
              <a:spcAft>
                <a:spcPts val="1200"/>
              </a:spcAft>
            </a:pPr>
            <a:r>
              <a:rPr lang="en-GB" sz="2200" dirty="0"/>
              <a:t>The employment relationship has broken down.</a:t>
            </a: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l="20107" t="31358" r="68475" b="41754"/>
          <a:stretch>
            <a:fillRect/>
          </a:stretch>
        </p:blipFill>
        <p:spPr bwMode="auto">
          <a:xfrm>
            <a:off x="8178800" y="908050"/>
            <a:ext cx="723900" cy="95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5832508"/>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11531" y="836712"/>
            <a:ext cx="8064698" cy="1008112"/>
          </a:xfrm>
        </p:spPr>
        <p:txBody>
          <a:bodyPr/>
          <a:lstStyle/>
          <a:p>
            <a:r>
              <a:rPr lang="en-GB" dirty="0"/>
              <a:t>Collecting evidence</a:t>
            </a:r>
          </a:p>
        </p:txBody>
      </p:sp>
      <p:sp>
        <p:nvSpPr>
          <p:cNvPr id="6" name="Content Placeholder 5"/>
          <p:cNvSpPr>
            <a:spLocks noGrp="1"/>
          </p:cNvSpPr>
          <p:nvPr>
            <p:ph idx="1"/>
          </p:nvPr>
        </p:nvSpPr>
        <p:spPr>
          <a:xfrm>
            <a:off x="467544" y="1556792"/>
            <a:ext cx="4248274" cy="4104456"/>
          </a:xfrm>
          <a:solidFill>
            <a:srgbClr val="92D050"/>
          </a:solidFill>
        </p:spPr>
        <p:txBody>
          <a:bodyPr/>
          <a:lstStyle/>
          <a:p>
            <a:pPr marL="0" indent="0">
              <a:spcBef>
                <a:spcPts val="0"/>
              </a:spcBef>
              <a:spcAft>
                <a:spcPts val="1200"/>
              </a:spcAft>
              <a:buNone/>
            </a:pPr>
            <a:r>
              <a:rPr lang="en-GB" sz="2200" b="1" dirty="0">
                <a:solidFill>
                  <a:schemeClr val="bg1"/>
                </a:solidFill>
              </a:rPr>
              <a:t>Witnesses</a:t>
            </a:r>
          </a:p>
          <a:p>
            <a:pPr>
              <a:spcBef>
                <a:spcPts val="0"/>
              </a:spcBef>
              <a:spcAft>
                <a:spcPts val="1200"/>
              </a:spcAft>
            </a:pPr>
            <a:r>
              <a:rPr lang="en-GB" sz="1800" dirty="0">
                <a:solidFill>
                  <a:schemeClr val="bg1"/>
                </a:solidFill>
              </a:rPr>
              <a:t>Decide who to interview, plan and diarise interviews. </a:t>
            </a:r>
          </a:p>
          <a:p>
            <a:pPr>
              <a:spcBef>
                <a:spcPts val="0"/>
              </a:spcBef>
              <a:spcAft>
                <a:spcPts val="1200"/>
              </a:spcAft>
            </a:pPr>
            <a:r>
              <a:rPr lang="en-GB" sz="1800" dirty="0">
                <a:solidFill>
                  <a:schemeClr val="bg1"/>
                </a:solidFill>
              </a:rPr>
              <a:t>Prepare in advance - open questions and areas to probe. </a:t>
            </a:r>
          </a:p>
          <a:p>
            <a:pPr>
              <a:spcBef>
                <a:spcPts val="0"/>
              </a:spcBef>
              <a:spcAft>
                <a:spcPts val="1200"/>
              </a:spcAft>
            </a:pPr>
            <a:r>
              <a:rPr lang="en-GB" sz="1800" dirty="0">
                <a:solidFill>
                  <a:schemeClr val="bg1"/>
                </a:solidFill>
              </a:rPr>
              <a:t>Establish the facts before memories fade.</a:t>
            </a:r>
          </a:p>
          <a:p>
            <a:pPr>
              <a:spcBef>
                <a:spcPts val="0"/>
              </a:spcBef>
              <a:spcAft>
                <a:spcPts val="1200"/>
              </a:spcAft>
            </a:pPr>
            <a:r>
              <a:rPr lang="en-GB" sz="1800" dirty="0">
                <a:solidFill>
                  <a:schemeClr val="bg1"/>
                </a:solidFill>
              </a:rPr>
              <a:t>Does anyone have an axe to grind?  </a:t>
            </a:r>
          </a:p>
          <a:p>
            <a:pPr>
              <a:spcBef>
                <a:spcPts val="0"/>
              </a:spcBef>
              <a:spcAft>
                <a:spcPts val="1200"/>
              </a:spcAft>
            </a:pPr>
            <a:r>
              <a:rPr lang="en-GB" sz="1800" dirty="0">
                <a:solidFill>
                  <a:schemeClr val="bg1"/>
                </a:solidFill>
              </a:rPr>
              <a:t>Keep a detailed note of interviews.  Recording?  </a:t>
            </a:r>
          </a:p>
          <a:p>
            <a:pPr>
              <a:spcBef>
                <a:spcPts val="0"/>
              </a:spcBef>
              <a:spcAft>
                <a:spcPts val="1200"/>
              </a:spcAft>
            </a:pPr>
            <a:endParaRPr lang="en-GB" sz="2200" dirty="0"/>
          </a:p>
          <a:p>
            <a:pPr>
              <a:spcBef>
                <a:spcPts val="0"/>
              </a:spcBef>
              <a:spcAft>
                <a:spcPts val="1200"/>
              </a:spcAft>
            </a:pPr>
            <a:endParaRPr lang="en-GB" sz="2200" dirty="0"/>
          </a:p>
        </p:txBody>
      </p:sp>
      <p:sp>
        <p:nvSpPr>
          <p:cNvPr id="4" name="Content Placeholder 2"/>
          <p:cNvSpPr txBox="1">
            <a:spLocks/>
          </p:cNvSpPr>
          <p:nvPr/>
        </p:nvSpPr>
        <p:spPr>
          <a:xfrm>
            <a:off x="4826820" y="1552644"/>
            <a:ext cx="3849635" cy="4108603"/>
          </a:xfrm>
          <a:prstGeom prst="rect">
            <a:avLst/>
          </a:prstGeom>
          <a:solidFill>
            <a:srgbClr val="009AC2"/>
          </a:solidFill>
        </p:spPr>
        <p:txBody>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1800" kern="1200" baseline="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1200"/>
              </a:spcAft>
              <a:buNone/>
            </a:pPr>
            <a:r>
              <a:rPr lang="en-GB" sz="1800" b="1" dirty="0">
                <a:solidFill>
                  <a:schemeClr val="bg1"/>
                </a:solidFill>
              </a:rPr>
              <a:t>Other sources</a:t>
            </a:r>
          </a:p>
          <a:p>
            <a:pPr>
              <a:spcBef>
                <a:spcPts val="0"/>
              </a:spcBef>
              <a:spcAft>
                <a:spcPts val="1200"/>
              </a:spcAft>
            </a:pPr>
            <a:r>
              <a:rPr lang="en-GB" sz="1800" dirty="0">
                <a:solidFill>
                  <a:schemeClr val="bg1"/>
                </a:solidFill>
              </a:rPr>
              <a:t>Documents – letters, e mails, diaries, etc. </a:t>
            </a:r>
          </a:p>
          <a:p>
            <a:pPr>
              <a:spcBef>
                <a:spcPts val="0"/>
              </a:spcBef>
              <a:spcAft>
                <a:spcPts val="1200"/>
              </a:spcAft>
            </a:pPr>
            <a:r>
              <a:rPr lang="en-GB" sz="1800" dirty="0">
                <a:solidFill>
                  <a:schemeClr val="bg1"/>
                </a:solidFill>
              </a:rPr>
              <a:t>Other data/information from phones or other devices, messaging apps, notes, photos, etc. </a:t>
            </a:r>
          </a:p>
          <a:p>
            <a:pPr>
              <a:spcBef>
                <a:spcPts val="0"/>
              </a:spcBef>
              <a:spcAft>
                <a:spcPts val="1200"/>
              </a:spcAft>
            </a:pPr>
            <a:r>
              <a:rPr lang="en-GB" sz="1800" dirty="0">
                <a:solidFill>
                  <a:schemeClr val="bg1"/>
                </a:solidFill>
              </a:rPr>
              <a:t>CCTV footage, swipe card data, </a:t>
            </a:r>
            <a:r>
              <a:rPr lang="en-GB" sz="1800" dirty="0" err="1">
                <a:solidFill>
                  <a:schemeClr val="bg1"/>
                </a:solidFill>
              </a:rPr>
              <a:t>etc</a:t>
            </a:r>
            <a:r>
              <a:rPr lang="en-GB" sz="1800" dirty="0">
                <a:solidFill>
                  <a:schemeClr val="bg1"/>
                </a:solidFill>
              </a:rPr>
              <a:t> </a:t>
            </a:r>
          </a:p>
          <a:p>
            <a:pPr>
              <a:spcBef>
                <a:spcPts val="0"/>
              </a:spcBef>
              <a:spcAft>
                <a:spcPts val="1200"/>
              </a:spcAft>
            </a:pPr>
            <a:r>
              <a:rPr lang="en-GB" sz="1800" dirty="0">
                <a:solidFill>
                  <a:schemeClr val="bg1"/>
                </a:solidFill>
              </a:rPr>
              <a:t>Other electronic data (</a:t>
            </a:r>
            <a:r>
              <a:rPr lang="en-GB" sz="1800" dirty="0" err="1">
                <a:solidFill>
                  <a:schemeClr val="bg1"/>
                </a:solidFill>
              </a:rPr>
              <a:t>eg</a:t>
            </a:r>
            <a:r>
              <a:rPr lang="en-GB" sz="1800" dirty="0">
                <a:solidFill>
                  <a:schemeClr val="bg1"/>
                </a:solidFill>
              </a:rPr>
              <a:t>, internet search histories);</a:t>
            </a:r>
          </a:p>
        </p:txBody>
      </p:sp>
    </p:spTree>
    <p:extLst>
      <p:ext uri="{BB962C8B-B14F-4D97-AF65-F5344CB8AC3E}">
        <p14:creationId xmlns:p14="http://schemas.microsoft.com/office/powerpoint/2010/main" val="418482129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20557" y="692696"/>
            <a:ext cx="8064698" cy="1008112"/>
          </a:xfrm>
        </p:spPr>
        <p:txBody>
          <a:bodyPr/>
          <a:lstStyle/>
          <a:p>
            <a:r>
              <a:rPr lang="en-GB" dirty="0"/>
              <a:t>Common Issues</a:t>
            </a:r>
            <a:br>
              <a:rPr lang="en-GB" dirty="0"/>
            </a:br>
            <a:br>
              <a:rPr lang="en-GB" dirty="0"/>
            </a:br>
            <a:r>
              <a:rPr lang="en-GB" dirty="0"/>
              <a:t>Reluctant witnesses</a:t>
            </a:r>
          </a:p>
        </p:txBody>
      </p:sp>
      <p:sp>
        <p:nvSpPr>
          <p:cNvPr id="6" name="Content Placeholder 5"/>
          <p:cNvSpPr>
            <a:spLocks noGrp="1"/>
          </p:cNvSpPr>
          <p:nvPr>
            <p:ph idx="1"/>
          </p:nvPr>
        </p:nvSpPr>
        <p:spPr>
          <a:xfrm>
            <a:off x="520557" y="2492896"/>
            <a:ext cx="8064698" cy="3186681"/>
          </a:xfrm>
        </p:spPr>
        <p:txBody>
          <a:bodyPr/>
          <a:lstStyle/>
          <a:p>
            <a:pPr>
              <a:spcBef>
                <a:spcPts val="0"/>
              </a:spcBef>
              <a:spcAft>
                <a:spcPts val="1200"/>
              </a:spcAft>
            </a:pPr>
            <a:r>
              <a:rPr lang="en-GB" sz="2000" dirty="0"/>
              <a:t>Try to understand the reason for the reluctance – where possible, take steps to reassure, but remind employee witnesses that they have a duty of good faith and fidelity to their employer.</a:t>
            </a:r>
          </a:p>
          <a:p>
            <a:pPr>
              <a:spcBef>
                <a:spcPts val="0"/>
              </a:spcBef>
              <a:spcAft>
                <a:spcPts val="1200"/>
              </a:spcAft>
            </a:pPr>
            <a:r>
              <a:rPr lang="en-GB" sz="2000" dirty="0"/>
              <a:t>Where necessary, steps can be taken to protect anonymity, for example, by redacting names from meeting notes.</a:t>
            </a:r>
          </a:p>
          <a:p>
            <a:pPr>
              <a:spcBef>
                <a:spcPts val="0"/>
              </a:spcBef>
              <a:spcAft>
                <a:spcPts val="1200"/>
              </a:spcAft>
            </a:pPr>
            <a:r>
              <a:rPr lang="en-GB" sz="2000" dirty="0"/>
              <a:t>The key is for the employee to understand the case against them – may be possible to achieve whilst maintaining anonymity of witnesses.</a:t>
            </a:r>
          </a:p>
        </p:txBody>
      </p:sp>
      <p:pic>
        <p:nvPicPr>
          <p:cNvPr id="4" name="Picture 7" descr="React when You Witness a Crash Step 1.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b="7202"/>
          <a:stretch>
            <a:fillRect/>
          </a:stretch>
        </p:blipFill>
        <p:spPr bwMode="auto">
          <a:xfrm>
            <a:off x="6588224" y="1268760"/>
            <a:ext cx="130175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7722285"/>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Dealing with evidence : Covert recordings</a:t>
            </a:r>
          </a:p>
        </p:txBody>
      </p:sp>
      <p:sp>
        <p:nvSpPr>
          <p:cNvPr id="6" name="Content Placeholder 5"/>
          <p:cNvSpPr>
            <a:spLocks noGrp="1"/>
          </p:cNvSpPr>
          <p:nvPr>
            <p:ph idx="1"/>
          </p:nvPr>
        </p:nvSpPr>
        <p:spPr>
          <a:xfrm>
            <a:off x="520557" y="1946275"/>
            <a:ext cx="8064698" cy="3186681"/>
          </a:xfrm>
        </p:spPr>
        <p:txBody>
          <a:bodyPr/>
          <a:lstStyle/>
          <a:p>
            <a:pPr lvl="1">
              <a:spcBef>
                <a:spcPts val="0"/>
              </a:spcBef>
              <a:spcAft>
                <a:spcPts val="1200"/>
              </a:spcAft>
            </a:pPr>
            <a:endParaRPr lang="en-GB" sz="2000" dirty="0"/>
          </a:p>
          <a:p>
            <a:pPr>
              <a:spcBef>
                <a:spcPts val="0"/>
              </a:spcBef>
              <a:spcAft>
                <a:spcPts val="1200"/>
              </a:spcAft>
            </a:pPr>
            <a:r>
              <a:rPr lang="en-GB" sz="2000" dirty="0"/>
              <a:t>Take account of an employee’s expectations of privacy when considering the use of video evidence.</a:t>
            </a:r>
          </a:p>
          <a:p>
            <a:pPr>
              <a:spcBef>
                <a:spcPts val="0"/>
              </a:spcBef>
              <a:spcAft>
                <a:spcPts val="1200"/>
              </a:spcAft>
            </a:pPr>
            <a:r>
              <a:rPr lang="en-GB" sz="2000" dirty="0"/>
              <a:t>The Information Commissioner has indicated that it will be rare for covert monitoring of workers to be justified.</a:t>
            </a:r>
          </a:p>
          <a:p>
            <a:pPr>
              <a:spcBef>
                <a:spcPts val="0"/>
              </a:spcBef>
              <a:spcAft>
                <a:spcPts val="1200"/>
              </a:spcAft>
            </a:pPr>
            <a:r>
              <a:rPr lang="en-GB" sz="2000" dirty="0"/>
              <a:t>It should not be used in areas where employees would reasonably be expected to be private.</a:t>
            </a:r>
          </a:p>
          <a:p>
            <a:pPr>
              <a:spcBef>
                <a:spcPts val="0"/>
              </a:spcBef>
              <a:spcAft>
                <a:spcPts val="1200"/>
              </a:spcAft>
            </a:pPr>
            <a:r>
              <a:rPr lang="en-GB" sz="2000" dirty="0"/>
              <a:t>Take care with cases involving sickness – video evidence may only be reasonable if assessed by a medical professional</a:t>
            </a:r>
          </a:p>
        </p:txBody>
      </p:sp>
      <p:pic>
        <p:nvPicPr>
          <p:cNvPr id="7" name="Picture 6" descr="C:\Users\wsteed\AppData\Local\Microsoft\Windows\Temporary Internet Files\Low\Content.IE5\1R3K8H6S\surveillance-147831_128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7050" y="692150"/>
            <a:ext cx="99695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140576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Dealing with evidence : Social media</a:t>
            </a:r>
          </a:p>
        </p:txBody>
      </p:sp>
      <p:sp>
        <p:nvSpPr>
          <p:cNvPr id="6" name="Content Placeholder 5"/>
          <p:cNvSpPr>
            <a:spLocks noGrp="1"/>
          </p:cNvSpPr>
          <p:nvPr>
            <p:ph idx="1"/>
          </p:nvPr>
        </p:nvSpPr>
        <p:spPr>
          <a:xfrm>
            <a:off x="520557" y="1946275"/>
            <a:ext cx="8064698" cy="3186681"/>
          </a:xfrm>
        </p:spPr>
        <p:txBody>
          <a:bodyPr/>
          <a:lstStyle/>
          <a:p>
            <a:pPr>
              <a:spcBef>
                <a:spcPts val="0"/>
              </a:spcBef>
              <a:spcAft>
                <a:spcPts val="1200"/>
              </a:spcAft>
            </a:pPr>
            <a:r>
              <a:rPr lang="en-GB" sz="2000" dirty="0"/>
              <a:t>In some cases, it may be useful to review social media to establish whether there is any helpful evidence.</a:t>
            </a:r>
          </a:p>
          <a:p>
            <a:pPr>
              <a:spcBef>
                <a:spcPts val="0"/>
              </a:spcBef>
              <a:spcAft>
                <a:spcPts val="1200"/>
              </a:spcAft>
            </a:pPr>
            <a:r>
              <a:rPr lang="en-GB" sz="2000" dirty="0"/>
              <a:t>As with covert recording, it is important to consider the employee’s reasonable expectation of privacy and to establish the extent to which their social media site is in the public domain.</a:t>
            </a:r>
          </a:p>
          <a:p>
            <a:pPr>
              <a:spcBef>
                <a:spcPts val="0"/>
              </a:spcBef>
              <a:spcAft>
                <a:spcPts val="1200"/>
              </a:spcAft>
            </a:pPr>
            <a:r>
              <a:rPr lang="en-GB" sz="2000" dirty="0"/>
              <a:t>Look at privacy settings – has the employee restricted their audience?  If not, the content will generally be safe to use.</a:t>
            </a:r>
          </a:p>
          <a:p>
            <a:pPr>
              <a:spcBef>
                <a:spcPts val="0"/>
              </a:spcBef>
              <a:spcAft>
                <a:spcPts val="1200"/>
              </a:spcAft>
            </a:pPr>
            <a:r>
              <a:rPr lang="en-GB" sz="2000" dirty="0"/>
              <a:t>ET may find some platforms more public than others  </a:t>
            </a:r>
          </a:p>
        </p:txBody>
      </p:sp>
      <p:pic>
        <p:nvPicPr>
          <p:cNvPr id="8" name="Picture 5" descr="C:\Users\wsteed\AppData\Local\Microsoft\Windows\Temporary Internet Files\Low\Content.IE5\I1S2YCRW\social-media-488886_128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088" y="908050"/>
            <a:ext cx="124777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0378371"/>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Third party witnesses</a:t>
            </a:r>
          </a:p>
        </p:txBody>
      </p:sp>
      <p:sp>
        <p:nvSpPr>
          <p:cNvPr id="6" name="Content Placeholder 5"/>
          <p:cNvSpPr>
            <a:spLocks noGrp="1"/>
          </p:cNvSpPr>
          <p:nvPr>
            <p:ph idx="1"/>
          </p:nvPr>
        </p:nvSpPr>
        <p:spPr>
          <a:xfrm>
            <a:off x="520557" y="1946275"/>
            <a:ext cx="8064698" cy="3186681"/>
          </a:xfrm>
        </p:spPr>
        <p:txBody>
          <a:bodyPr/>
          <a:lstStyle/>
          <a:p>
            <a:pPr>
              <a:spcBef>
                <a:spcPts val="0"/>
              </a:spcBef>
              <a:spcAft>
                <a:spcPts val="1200"/>
              </a:spcAft>
            </a:pPr>
            <a:r>
              <a:rPr lang="en-GB" sz="2200" dirty="0"/>
              <a:t>If misconduct is alleged by a third party (for example, by a provider or service user), do not blindly assume their evidence is correct.</a:t>
            </a:r>
          </a:p>
          <a:p>
            <a:pPr>
              <a:spcBef>
                <a:spcPts val="0"/>
              </a:spcBef>
              <a:spcAft>
                <a:spcPts val="1200"/>
              </a:spcAft>
            </a:pPr>
            <a:r>
              <a:rPr lang="en-GB" sz="2200" dirty="0"/>
              <a:t>Interview the complainant and, where possible, get corroborating evidence.</a:t>
            </a:r>
          </a:p>
          <a:p>
            <a:pPr>
              <a:spcBef>
                <a:spcPts val="0"/>
              </a:spcBef>
              <a:spcAft>
                <a:spcPts val="1200"/>
              </a:spcAft>
            </a:pPr>
            <a:r>
              <a:rPr lang="en-GB" sz="2200" dirty="0"/>
              <a:t>Document interviews with third parties in the way as employee witnesses.</a:t>
            </a:r>
          </a:p>
        </p:txBody>
      </p:sp>
      <p:pic>
        <p:nvPicPr>
          <p:cNvPr id="7" name="Picture 7" descr="React when You Witness a Crash Step 1.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b="7202"/>
          <a:stretch>
            <a:fillRect/>
          </a:stretch>
        </p:blipFill>
        <p:spPr bwMode="auto">
          <a:xfrm>
            <a:off x="7667625" y="981075"/>
            <a:ext cx="130175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557489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Confessions</a:t>
            </a:r>
          </a:p>
        </p:txBody>
      </p:sp>
      <p:sp>
        <p:nvSpPr>
          <p:cNvPr id="6" name="Content Placeholder 5"/>
          <p:cNvSpPr>
            <a:spLocks noGrp="1"/>
          </p:cNvSpPr>
          <p:nvPr>
            <p:ph idx="1"/>
          </p:nvPr>
        </p:nvSpPr>
        <p:spPr>
          <a:xfrm>
            <a:off x="520557" y="1946275"/>
            <a:ext cx="8064698" cy="3186681"/>
          </a:xfrm>
        </p:spPr>
        <p:txBody>
          <a:bodyPr/>
          <a:lstStyle/>
          <a:p>
            <a:pPr>
              <a:spcBef>
                <a:spcPts val="0"/>
              </a:spcBef>
              <a:spcAft>
                <a:spcPts val="1200"/>
              </a:spcAft>
            </a:pPr>
            <a:r>
              <a:rPr lang="en-GB" sz="2000" dirty="0"/>
              <a:t>If an employee has admitted misconduct, it may be reasonable for the employer to take this as face value without further investigation.</a:t>
            </a:r>
          </a:p>
          <a:p>
            <a:pPr marL="0" indent="0">
              <a:spcBef>
                <a:spcPts val="0"/>
              </a:spcBef>
              <a:spcAft>
                <a:spcPts val="1200"/>
              </a:spcAft>
              <a:buNone/>
            </a:pPr>
            <a:r>
              <a:rPr lang="en-GB" sz="2000" dirty="0"/>
              <a:t>Should be investigated if:</a:t>
            </a:r>
          </a:p>
          <a:p>
            <a:pPr>
              <a:spcBef>
                <a:spcPts val="0"/>
              </a:spcBef>
              <a:spcAft>
                <a:spcPts val="1200"/>
              </a:spcAft>
            </a:pPr>
            <a:r>
              <a:rPr lang="en-GB" sz="2000" dirty="0"/>
              <a:t>There is any doubt as to the employee’s motives or the truthfulness of the confession;</a:t>
            </a:r>
          </a:p>
          <a:p>
            <a:pPr>
              <a:spcBef>
                <a:spcPts val="0"/>
              </a:spcBef>
              <a:spcAft>
                <a:spcPts val="1200"/>
              </a:spcAft>
            </a:pPr>
            <a:r>
              <a:rPr lang="en-GB" sz="2000" dirty="0"/>
              <a:t>If their confession implicates others;</a:t>
            </a:r>
          </a:p>
          <a:p>
            <a:pPr>
              <a:spcBef>
                <a:spcPts val="0"/>
              </a:spcBef>
              <a:spcAft>
                <a:spcPts val="1200"/>
              </a:spcAft>
            </a:pPr>
            <a:r>
              <a:rPr lang="en-GB" sz="2000" dirty="0"/>
              <a:t>If the employee concerned may be particularly vulnerable, for example, by reason of disability, or</a:t>
            </a:r>
          </a:p>
          <a:p>
            <a:pPr>
              <a:spcBef>
                <a:spcPts val="0"/>
              </a:spcBef>
              <a:spcAft>
                <a:spcPts val="1200"/>
              </a:spcAft>
            </a:pPr>
            <a:r>
              <a:rPr lang="en-GB" sz="2000" dirty="0"/>
              <a:t>If there are any extenuating circumstances.</a:t>
            </a:r>
          </a:p>
        </p:txBody>
      </p:sp>
    </p:spTree>
    <p:extLst>
      <p:ext uri="{BB962C8B-B14F-4D97-AF65-F5344CB8AC3E}">
        <p14:creationId xmlns:p14="http://schemas.microsoft.com/office/powerpoint/2010/main" val="371098777"/>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Delaying tactics</a:t>
            </a:r>
          </a:p>
        </p:txBody>
      </p:sp>
      <p:sp>
        <p:nvSpPr>
          <p:cNvPr id="3" name="Content Placeholder 2"/>
          <p:cNvSpPr>
            <a:spLocks noGrp="1"/>
          </p:cNvSpPr>
          <p:nvPr>
            <p:ph idx="1"/>
          </p:nvPr>
        </p:nvSpPr>
        <p:spPr/>
        <p:txBody>
          <a:bodyPr/>
          <a:lstStyle/>
          <a:p>
            <a:r>
              <a:rPr lang="en-GB" dirty="0"/>
              <a:t>Grievances – refer to Commissioning Manager.</a:t>
            </a:r>
          </a:p>
          <a:p>
            <a:r>
              <a:rPr lang="en-GB" dirty="0"/>
              <a:t>Consider whether investigation placed on hold  </a:t>
            </a:r>
          </a:p>
          <a:p>
            <a:r>
              <a:rPr lang="en-GB" dirty="0"/>
              <a:t>Sickness absence – refer to Occupational Health</a:t>
            </a:r>
          </a:p>
          <a:p>
            <a:r>
              <a:rPr lang="en-GB" dirty="0"/>
              <a:t>If stress related absence </a:t>
            </a:r>
            <a:r>
              <a:rPr lang="en-GB"/>
              <a:t>-  situation related stress</a:t>
            </a:r>
            <a:endParaRPr lang="en-GB" dirty="0"/>
          </a:p>
        </p:txBody>
      </p:sp>
    </p:spTree>
    <p:extLst>
      <p:ext uri="{BB962C8B-B14F-4D97-AF65-F5344CB8AC3E}">
        <p14:creationId xmlns:p14="http://schemas.microsoft.com/office/powerpoint/2010/main" val="391668656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type="ctrTitle"/>
          </p:nvPr>
        </p:nvSpPr>
        <p:spPr>
          <a:xfrm>
            <a:off x="539651" y="1052736"/>
            <a:ext cx="8064698" cy="2088232"/>
          </a:xfrm>
        </p:spPr>
        <p:txBody>
          <a:bodyPr/>
          <a:lstStyle/>
          <a:p>
            <a:r>
              <a:rPr lang="en-GB" dirty="0"/>
              <a:t>HPMA NW</a:t>
            </a:r>
            <a:br>
              <a:rPr lang="en-GB" dirty="0"/>
            </a:br>
            <a:r>
              <a:rPr lang="en-GB" dirty="0"/>
              <a:t>Conducting an effective workplace investigation</a:t>
            </a:r>
            <a:br>
              <a:rPr lang="en-GB" dirty="0"/>
            </a:br>
            <a:br>
              <a:rPr lang="en-GB" dirty="0"/>
            </a:br>
            <a:r>
              <a:rPr lang="en-GB" sz="2400" dirty="0"/>
              <a:t>24 November 2022</a:t>
            </a:r>
          </a:p>
        </p:txBody>
      </p:sp>
      <p:sp>
        <p:nvSpPr>
          <p:cNvPr id="6" name="Content Placeholder 4"/>
          <p:cNvSpPr>
            <a:spLocks noGrp="1"/>
          </p:cNvSpPr>
          <p:nvPr>
            <p:ph idx="1"/>
          </p:nvPr>
        </p:nvSpPr>
        <p:spPr>
          <a:xfrm>
            <a:off x="395536" y="4293096"/>
            <a:ext cx="6480522" cy="1872208"/>
          </a:xfrm>
        </p:spPr>
        <p:txBody>
          <a:bodyPr/>
          <a:lstStyle/>
          <a:p>
            <a:pPr marL="0" indent="0">
              <a:buNone/>
            </a:pPr>
            <a:r>
              <a:rPr lang="en-GB" dirty="0"/>
              <a:t>Lee-Anne Crossman, Senior Associate</a:t>
            </a:r>
          </a:p>
          <a:p>
            <a:pPr marL="0" indent="0">
              <a:buNone/>
            </a:pPr>
            <a:r>
              <a:rPr lang="en-GB" dirty="0">
                <a:hlinkClick r:id="rId2"/>
              </a:rPr>
              <a:t>Lee-Anne.Crossman@Hilldickinson</a:t>
            </a:r>
            <a:r>
              <a:rPr lang="en-GB">
                <a:hlinkClick r:id="rId2"/>
              </a:rPr>
              <a:t>.com</a:t>
            </a:r>
            <a:endParaRPr lang="en-GB"/>
          </a:p>
          <a:p>
            <a:pPr marL="0" indent="0">
              <a:buNone/>
            </a:pPr>
            <a:endParaRPr lang="en-GB" dirty="0"/>
          </a:p>
        </p:txBody>
      </p:sp>
    </p:spTree>
    <p:extLst>
      <p:ext uri="{BB962C8B-B14F-4D97-AF65-F5344CB8AC3E}">
        <p14:creationId xmlns:p14="http://schemas.microsoft.com/office/powerpoint/2010/main" val="1848858145"/>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99427" y="1124744"/>
            <a:ext cx="8145345" cy="1008112"/>
          </a:xfrm>
        </p:spPr>
        <p:txBody>
          <a:bodyPr/>
          <a:lstStyle/>
          <a:p>
            <a:r>
              <a:rPr lang="en-GB" dirty="0"/>
              <a:t>Writing an investigation report</a:t>
            </a:r>
          </a:p>
        </p:txBody>
      </p:sp>
      <p:sp>
        <p:nvSpPr>
          <p:cNvPr id="6" name="Content Placeholder 5"/>
          <p:cNvSpPr>
            <a:spLocks noGrp="1"/>
          </p:cNvSpPr>
          <p:nvPr>
            <p:ph idx="1"/>
          </p:nvPr>
        </p:nvSpPr>
        <p:spPr>
          <a:xfrm>
            <a:off x="520557" y="1946275"/>
            <a:ext cx="8064698" cy="3186681"/>
          </a:xfrm>
        </p:spPr>
        <p:txBody>
          <a:bodyPr/>
          <a:lstStyle/>
          <a:p>
            <a:pPr marL="0" indent="0">
              <a:spcBef>
                <a:spcPts val="0"/>
              </a:spcBef>
              <a:spcAft>
                <a:spcPts val="1200"/>
              </a:spcAft>
              <a:buNone/>
            </a:pPr>
            <a:r>
              <a:rPr lang="en-GB" sz="2000" dirty="0"/>
              <a:t>Process of the investigation:</a:t>
            </a:r>
          </a:p>
          <a:p>
            <a:pPr>
              <a:spcBef>
                <a:spcPts val="0"/>
              </a:spcBef>
              <a:spcAft>
                <a:spcPts val="1200"/>
              </a:spcAft>
            </a:pPr>
            <a:r>
              <a:rPr lang="en-GB" sz="2000" dirty="0"/>
              <a:t>How the investigation was conducted.</a:t>
            </a:r>
          </a:p>
          <a:p>
            <a:pPr>
              <a:spcBef>
                <a:spcPts val="0"/>
              </a:spcBef>
              <a:spcAft>
                <a:spcPts val="1200"/>
              </a:spcAft>
            </a:pPr>
            <a:r>
              <a:rPr lang="en-GB" sz="2000" dirty="0"/>
              <a:t>What evidence was collected.</a:t>
            </a:r>
          </a:p>
          <a:p>
            <a:pPr>
              <a:spcBef>
                <a:spcPts val="0"/>
              </a:spcBef>
              <a:spcAft>
                <a:spcPts val="1200"/>
              </a:spcAft>
            </a:pPr>
            <a:r>
              <a:rPr lang="en-GB" sz="2000" dirty="0"/>
              <a:t>Whether any pieces of evidence could not be collected and why.</a:t>
            </a:r>
          </a:p>
          <a:p>
            <a:pPr>
              <a:spcBef>
                <a:spcPts val="0"/>
              </a:spcBef>
              <a:spcAft>
                <a:spcPts val="1200"/>
              </a:spcAft>
            </a:pPr>
            <a:r>
              <a:rPr lang="en-GB" sz="2000" dirty="0"/>
              <a:t>Names and job titles of all witnesses and why each witness was relevant to the matter.</a:t>
            </a:r>
          </a:p>
          <a:p>
            <a:pPr>
              <a:spcBef>
                <a:spcPts val="0"/>
              </a:spcBef>
              <a:spcAft>
                <a:spcPts val="1200"/>
              </a:spcAft>
            </a:pPr>
            <a:r>
              <a:rPr lang="en-GB" sz="2000" dirty="0"/>
              <a:t>Whether any witnesses could not be interviewed and why.</a:t>
            </a:r>
          </a:p>
          <a:p>
            <a:pPr>
              <a:spcBef>
                <a:spcPts val="0"/>
              </a:spcBef>
              <a:spcAft>
                <a:spcPts val="1200"/>
              </a:spcAft>
            </a:pPr>
            <a:r>
              <a:rPr lang="en-GB" sz="2000" dirty="0"/>
              <a:t>Where a witness statement has been anonymised, explain why and provide any details of enquiry into their character and background.</a:t>
            </a:r>
          </a:p>
        </p:txBody>
      </p:sp>
    </p:spTree>
    <p:extLst>
      <p:ext uri="{BB962C8B-B14F-4D97-AF65-F5344CB8AC3E}">
        <p14:creationId xmlns:p14="http://schemas.microsoft.com/office/powerpoint/2010/main" val="42863130"/>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99427" y="1124744"/>
            <a:ext cx="8145345" cy="1008112"/>
          </a:xfrm>
        </p:spPr>
        <p:txBody>
          <a:bodyPr/>
          <a:lstStyle/>
          <a:p>
            <a:r>
              <a:rPr lang="en-GB" dirty="0"/>
              <a:t>Writing an investigation report</a:t>
            </a:r>
          </a:p>
        </p:txBody>
      </p:sp>
      <p:sp>
        <p:nvSpPr>
          <p:cNvPr id="6" name="Content Placeholder 5"/>
          <p:cNvSpPr>
            <a:spLocks noGrp="1"/>
          </p:cNvSpPr>
          <p:nvPr>
            <p:ph idx="1"/>
          </p:nvPr>
        </p:nvSpPr>
        <p:spPr>
          <a:xfrm>
            <a:off x="520557" y="1946275"/>
            <a:ext cx="8064698" cy="3186681"/>
          </a:xfrm>
        </p:spPr>
        <p:txBody>
          <a:bodyPr/>
          <a:lstStyle/>
          <a:p>
            <a:pPr marL="0" indent="0">
              <a:spcBef>
                <a:spcPts val="0"/>
              </a:spcBef>
              <a:spcAft>
                <a:spcPts val="1200"/>
              </a:spcAft>
              <a:buNone/>
            </a:pPr>
            <a:r>
              <a:rPr lang="en-GB" sz="2000" dirty="0"/>
              <a:t>The investigation findings:</a:t>
            </a:r>
          </a:p>
          <a:p>
            <a:pPr>
              <a:spcBef>
                <a:spcPts val="0"/>
              </a:spcBef>
              <a:spcAft>
                <a:spcPts val="1200"/>
              </a:spcAft>
            </a:pPr>
            <a:r>
              <a:rPr lang="en-GB" sz="2000" dirty="0"/>
              <a:t>Summarise the findings from all key documents.</a:t>
            </a:r>
          </a:p>
          <a:p>
            <a:pPr>
              <a:spcBef>
                <a:spcPts val="0"/>
              </a:spcBef>
              <a:spcAft>
                <a:spcPts val="1200"/>
              </a:spcAft>
            </a:pPr>
            <a:r>
              <a:rPr lang="en-GB" sz="2000" dirty="0"/>
              <a:t>Summarise the key evidence from each witness statement.</a:t>
            </a:r>
          </a:p>
          <a:p>
            <a:pPr>
              <a:spcBef>
                <a:spcPts val="0"/>
              </a:spcBef>
              <a:spcAft>
                <a:spcPts val="1200"/>
              </a:spcAft>
            </a:pPr>
            <a:r>
              <a:rPr lang="en-GB" sz="2000" dirty="0"/>
              <a:t>What facts have been established.</a:t>
            </a:r>
          </a:p>
          <a:p>
            <a:pPr>
              <a:spcBef>
                <a:spcPts val="0"/>
              </a:spcBef>
              <a:spcAft>
                <a:spcPts val="1200"/>
              </a:spcAft>
            </a:pPr>
            <a:r>
              <a:rPr lang="en-GB" sz="2000" dirty="0"/>
              <a:t>What facts have not been established.</a:t>
            </a:r>
          </a:p>
          <a:p>
            <a:pPr>
              <a:spcBef>
                <a:spcPts val="0"/>
              </a:spcBef>
              <a:spcAft>
                <a:spcPts val="1200"/>
              </a:spcAft>
            </a:pPr>
            <a:r>
              <a:rPr lang="en-GB" sz="2000" dirty="0"/>
              <a:t>Whether there are any mitigating factors to consider.</a:t>
            </a:r>
          </a:p>
          <a:p>
            <a:pPr>
              <a:spcBef>
                <a:spcPts val="0"/>
              </a:spcBef>
              <a:spcAft>
                <a:spcPts val="1200"/>
              </a:spcAft>
            </a:pPr>
            <a:r>
              <a:rPr lang="en-GB" sz="2000" dirty="0"/>
              <a:t>Whether there is any other relevant information to consider.</a:t>
            </a:r>
          </a:p>
        </p:txBody>
      </p:sp>
    </p:spTree>
    <p:extLst>
      <p:ext uri="{BB962C8B-B14F-4D97-AF65-F5344CB8AC3E}">
        <p14:creationId xmlns:p14="http://schemas.microsoft.com/office/powerpoint/2010/main" val="207340679"/>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87070" y="1124744"/>
            <a:ext cx="8145345" cy="1008112"/>
          </a:xfrm>
        </p:spPr>
        <p:txBody>
          <a:bodyPr/>
          <a:lstStyle/>
          <a:p>
            <a:r>
              <a:rPr lang="en-GB" dirty="0"/>
              <a:t>Requests to make a recommendation</a:t>
            </a:r>
          </a:p>
        </p:txBody>
      </p:sp>
      <p:sp>
        <p:nvSpPr>
          <p:cNvPr id="6" name="Content Placeholder 5"/>
          <p:cNvSpPr>
            <a:spLocks noGrp="1"/>
          </p:cNvSpPr>
          <p:nvPr>
            <p:ph idx="1"/>
          </p:nvPr>
        </p:nvSpPr>
        <p:spPr>
          <a:xfrm>
            <a:off x="520557" y="1946275"/>
            <a:ext cx="8064698" cy="3186681"/>
          </a:xfrm>
        </p:spPr>
        <p:txBody>
          <a:bodyPr/>
          <a:lstStyle/>
          <a:p>
            <a:pPr>
              <a:spcBef>
                <a:spcPts val="0"/>
              </a:spcBef>
              <a:spcAft>
                <a:spcPts val="1200"/>
              </a:spcAft>
            </a:pPr>
            <a:r>
              <a:rPr lang="en-GB" sz="2200" dirty="0"/>
              <a:t>An investigator should restrict their recommendations to only suggesting whether any further action may be necessary or beneficial.  In most circumstances, an investigation should recommend formal action, informal action or no further action.</a:t>
            </a:r>
          </a:p>
          <a:p>
            <a:pPr>
              <a:spcBef>
                <a:spcPts val="0"/>
              </a:spcBef>
              <a:spcAft>
                <a:spcPts val="1200"/>
              </a:spcAft>
            </a:pPr>
            <a:r>
              <a:rPr lang="en-GB" sz="2200" dirty="0"/>
              <a:t>An investigator should not suggest a possible sanction or prejudge what the outcome to a grievance or disciplinary hearing will be.</a:t>
            </a:r>
          </a:p>
        </p:txBody>
      </p:sp>
    </p:spTree>
    <p:extLst>
      <p:ext uri="{BB962C8B-B14F-4D97-AF65-F5344CB8AC3E}">
        <p14:creationId xmlns:p14="http://schemas.microsoft.com/office/powerpoint/2010/main" val="4162141049"/>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60648"/>
            <a:ext cx="8064698" cy="1008112"/>
          </a:xfrm>
        </p:spPr>
        <p:txBody>
          <a:bodyPr/>
          <a:lstStyle/>
          <a:p>
            <a:r>
              <a:rPr lang="en-GB" b="1" dirty="0"/>
              <a:t>Where things can go wrong</a:t>
            </a:r>
          </a:p>
        </p:txBody>
      </p:sp>
      <p:sp>
        <p:nvSpPr>
          <p:cNvPr id="3" name="Content Placeholder 2"/>
          <p:cNvSpPr>
            <a:spLocks noGrp="1"/>
          </p:cNvSpPr>
          <p:nvPr>
            <p:ph idx="1"/>
          </p:nvPr>
        </p:nvSpPr>
        <p:spPr>
          <a:xfrm>
            <a:off x="467544" y="1124744"/>
            <a:ext cx="8064698" cy="4752528"/>
          </a:xfrm>
        </p:spPr>
        <p:txBody>
          <a:bodyPr/>
          <a:lstStyle/>
          <a:p>
            <a:pPr>
              <a:spcAft>
                <a:spcPts val="600"/>
              </a:spcAft>
            </a:pPr>
            <a:r>
              <a:rPr lang="en-GB" dirty="0"/>
              <a:t>Failure to properly document the process</a:t>
            </a:r>
          </a:p>
          <a:p>
            <a:pPr>
              <a:spcAft>
                <a:spcPts val="600"/>
              </a:spcAft>
            </a:pPr>
            <a:r>
              <a:rPr lang="en-GB" dirty="0"/>
              <a:t>Failure to understand the allegations/issues</a:t>
            </a:r>
          </a:p>
          <a:p>
            <a:pPr>
              <a:spcAft>
                <a:spcPts val="600"/>
              </a:spcAft>
            </a:pPr>
            <a:r>
              <a:rPr lang="en-GB" dirty="0"/>
              <a:t>Lack of familiarity with the relevant policies</a:t>
            </a:r>
          </a:p>
          <a:p>
            <a:pPr>
              <a:spcAft>
                <a:spcPts val="600"/>
              </a:spcAft>
            </a:pPr>
            <a:r>
              <a:rPr lang="en-GB" dirty="0"/>
              <a:t>Failure to secure the integrity of the evidence</a:t>
            </a:r>
          </a:p>
          <a:p>
            <a:pPr>
              <a:spcAft>
                <a:spcPts val="600"/>
              </a:spcAft>
            </a:pPr>
            <a:r>
              <a:rPr lang="en-GB" dirty="0"/>
              <a:t>Failure to speak to all relevant witnesses</a:t>
            </a:r>
          </a:p>
          <a:p>
            <a:pPr>
              <a:spcAft>
                <a:spcPts val="600"/>
              </a:spcAft>
            </a:pPr>
            <a:r>
              <a:rPr lang="en-GB" dirty="0"/>
              <a:t>Lack of impartiality and pre-judging the outcome</a:t>
            </a:r>
          </a:p>
          <a:p>
            <a:pPr>
              <a:spcAft>
                <a:spcPts val="600"/>
              </a:spcAft>
            </a:pPr>
            <a:r>
              <a:rPr lang="en-GB" dirty="0"/>
              <a:t>Failure to act promptly</a:t>
            </a:r>
          </a:p>
          <a:p>
            <a:pPr>
              <a:spcAft>
                <a:spcPts val="600"/>
              </a:spcAft>
            </a:pPr>
            <a:r>
              <a:rPr lang="en-GB" dirty="0"/>
              <a:t>Lack of rigour when gathering evidence</a:t>
            </a:r>
          </a:p>
        </p:txBody>
      </p:sp>
    </p:spTree>
    <p:extLst>
      <p:ext uri="{BB962C8B-B14F-4D97-AF65-F5344CB8AC3E}">
        <p14:creationId xmlns:p14="http://schemas.microsoft.com/office/powerpoint/2010/main" val="342960953"/>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20557" y="1946275"/>
            <a:ext cx="8064698" cy="3186681"/>
          </a:xfrm>
        </p:spPr>
        <p:txBody>
          <a:bodyPr/>
          <a:lstStyle/>
          <a:p>
            <a:pPr marL="0" indent="0">
              <a:spcBef>
                <a:spcPts val="0"/>
              </a:spcBef>
              <a:spcAft>
                <a:spcPts val="1200"/>
              </a:spcAft>
              <a:buNone/>
            </a:pPr>
            <a:endParaRPr lang="en-GB" sz="2000" dirty="0"/>
          </a:p>
          <a:p>
            <a:pPr marL="0" indent="0">
              <a:spcBef>
                <a:spcPts val="0"/>
              </a:spcBef>
              <a:spcAft>
                <a:spcPts val="1200"/>
              </a:spcAft>
              <a:buNone/>
            </a:pPr>
            <a:endParaRPr lang="en-GB" sz="2000" dirty="0"/>
          </a:p>
          <a:p>
            <a:pPr marL="0" indent="0" algn="ctr">
              <a:spcBef>
                <a:spcPts val="0"/>
              </a:spcBef>
              <a:spcAft>
                <a:spcPts val="1200"/>
              </a:spcAft>
              <a:buNone/>
            </a:pPr>
            <a:r>
              <a:rPr lang="en-GB" sz="2800" dirty="0"/>
              <a:t>Questions?</a:t>
            </a:r>
          </a:p>
        </p:txBody>
      </p:sp>
    </p:spTree>
    <p:extLst>
      <p:ext uri="{BB962C8B-B14F-4D97-AF65-F5344CB8AC3E}">
        <p14:creationId xmlns:p14="http://schemas.microsoft.com/office/powerpoint/2010/main" val="702751063"/>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71700" y="2420888"/>
            <a:ext cx="5400600" cy="369332"/>
          </a:xfrm>
          <a:prstGeom prst="rect">
            <a:avLst/>
          </a:prstGeom>
          <a:noFill/>
        </p:spPr>
        <p:txBody>
          <a:bodyPr wrap="square" rtlCol="0">
            <a:spAutoFit/>
          </a:bodyPr>
          <a:lstStyle/>
          <a:p>
            <a:pPr algn="ctr"/>
            <a:r>
              <a:rPr lang="en-GB" dirty="0">
                <a:solidFill>
                  <a:schemeClr val="bg1"/>
                </a:solidFill>
                <a:latin typeface="Arial" panose="020B0604020202020204" pitchFamily="34" charset="0"/>
                <a:cs typeface="Arial" panose="020B0604020202020204" pitchFamily="34" charset="0"/>
              </a:rPr>
              <a:t>A presentation by</a:t>
            </a:r>
          </a:p>
        </p:txBody>
      </p:sp>
      <p:sp>
        <p:nvSpPr>
          <p:cNvPr id="7" name="Rectangle 6"/>
          <p:cNvSpPr/>
          <p:nvPr/>
        </p:nvSpPr>
        <p:spPr>
          <a:xfrm>
            <a:off x="0" y="6165304"/>
            <a:ext cx="9144000" cy="692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1"/>
              </a:solidFill>
              <a:latin typeface="Arial" panose="020B0604020202020204"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7708" y="2924944"/>
            <a:ext cx="5248584" cy="613471"/>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02894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60648"/>
            <a:ext cx="8064698" cy="1008112"/>
          </a:xfrm>
        </p:spPr>
        <p:txBody>
          <a:bodyPr/>
          <a:lstStyle/>
          <a:p>
            <a:r>
              <a:rPr lang="en-GB" b="1" dirty="0"/>
              <a:t>Aims of the Session </a:t>
            </a:r>
          </a:p>
        </p:txBody>
      </p:sp>
      <p:sp>
        <p:nvSpPr>
          <p:cNvPr id="3" name="Content Placeholder 2"/>
          <p:cNvSpPr>
            <a:spLocks noGrp="1"/>
          </p:cNvSpPr>
          <p:nvPr>
            <p:ph idx="1"/>
          </p:nvPr>
        </p:nvSpPr>
        <p:spPr>
          <a:xfrm>
            <a:off x="467544" y="1556792"/>
            <a:ext cx="8064698" cy="4320480"/>
          </a:xfrm>
        </p:spPr>
        <p:txBody>
          <a:bodyPr/>
          <a:lstStyle/>
          <a:p>
            <a:pPr>
              <a:spcAft>
                <a:spcPts val="600"/>
              </a:spcAft>
            </a:pPr>
            <a:r>
              <a:rPr lang="en-GB" dirty="0"/>
              <a:t>Understand the most common mistakes made in an investigation (and how to avoid them)</a:t>
            </a:r>
          </a:p>
          <a:p>
            <a:pPr>
              <a:spcAft>
                <a:spcPts val="600"/>
              </a:spcAft>
            </a:pPr>
            <a:r>
              <a:rPr lang="en-GB" dirty="0"/>
              <a:t>Understand the potential legal challenge to an investigation</a:t>
            </a:r>
          </a:p>
          <a:p>
            <a:pPr>
              <a:spcAft>
                <a:spcPts val="600"/>
              </a:spcAft>
            </a:pPr>
            <a:r>
              <a:rPr lang="en-GB" dirty="0"/>
              <a:t>Describe the roles and responsibilities of all those involved in the investigation</a:t>
            </a:r>
          </a:p>
          <a:p>
            <a:pPr>
              <a:spcAft>
                <a:spcPts val="600"/>
              </a:spcAft>
            </a:pPr>
            <a:r>
              <a:rPr lang="en-GB" dirty="0"/>
              <a:t>Plan and conduct an investigation that is fair, reasonable and thorough</a:t>
            </a:r>
          </a:p>
          <a:p>
            <a:pPr>
              <a:spcAft>
                <a:spcPts val="600"/>
              </a:spcAft>
            </a:pPr>
            <a:r>
              <a:rPr lang="en-GB" dirty="0"/>
              <a:t>Appreciate how to collect, review and weigh evidence</a:t>
            </a:r>
          </a:p>
          <a:p>
            <a:pPr>
              <a:spcAft>
                <a:spcPts val="600"/>
              </a:spcAft>
            </a:pPr>
            <a:endParaRPr lang="en-GB" dirty="0"/>
          </a:p>
        </p:txBody>
      </p:sp>
    </p:spTree>
    <p:extLst>
      <p:ext uri="{BB962C8B-B14F-4D97-AF65-F5344CB8AC3E}">
        <p14:creationId xmlns:p14="http://schemas.microsoft.com/office/powerpoint/2010/main" val="154505006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What is a fair </a:t>
            </a:r>
            <a:br>
              <a:rPr lang="en-GB" dirty="0"/>
            </a:br>
            <a:r>
              <a:rPr lang="en-GB" dirty="0"/>
              <a:t>investigation?</a:t>
            </a:r>
          </a:p>
        </p:txBody>
      </p:sp>
      <p:sp>
        <p:nvSpPr>
          <p:cNvPr id="6" name="Content Placeholder 5"/>
          <p:cNvSpPr>
            <a:spLocks noGrp="1"/>
          </p:cNvSpPr>
          <p:nvPr>
            <p:ph idx="1"/>
          </p:nvPr>
        </p:nvSpPr>
        <p:spPr>
          <a:xfrm>
            <a:off x="539750" y="2348880"/>
            <a:ext cx="8064698" cy="3600400"/>
          </a:xfrm>
        </p:spPr>
        <p:txBody>
          <a:bodyPr/>
          <a:lstStyle/>
          <a:p>
            <a:pPr marL="0" indent="0">
              <a:spcBef>
                <a:spcPts val="0"/>
              </a:spcBef>
              <a:spcAft>
                <a:spcPts val="1200"/>
              </a:spcAft>
              <a:buNone/>
            </a:pPr>
            <a:r>
              <a:rPr lang="en-GB" b="1" dirty="0"/>
              <a:t>ACAS Code of Practice (para 4):</a:t>
            </a:r>
          </a:p>
          <a:p>
            <a:pPr>
              <a:spcBef>
                <a:spcPts val="0"/>
              </a:spcBef>
              <a:spcAft>
                <a:spcPts val="1200"/>
              </a:spcAft>
            </a:pPr>
            <a:r>
              <a:rPr lang="en-GB" dirty="0"/>
              <a:t>“Employers and employees should act </a:t>
            </a:r>
            <a:r>
              <a:rPr lang="en-GB" b="1" dirty="0"/>
              <a:t>consistently</a:t>
            </a:r>
            <a:r>
              <a:rPr lang="en-GB" dirty="0"/>
              <a:t>.”</a:t>
            </a:r>
          </a:p>
          <a:p>
            <a:pPr>
              <a:spcBef>
                <a:spcPts val="0"/>
              </a:spcBef>
              <a:spcAft>
                <a:spcPts val="1200"/>
              </a:spcAft>
            </a:pPr>
            <a:r>
              <a:rPr lang="en-GB" dirty="0"/>
              <a:t>“Employers should carry out any necessary investigations, </a:t>
            </a:r>
            <a:r>
              <a:rPr lang="en-GB" b="1" dirty="0"/>
              <a:t>to establish facts of the case</a:t>
            </a:r>
            <a:r>
              <a:rPr lang="en-GB" dirty="0"/>
              <a:t>”.</a:t>
            </a:r>
          </a:p>
          <a:p>
            <a:pPr>
              <a:spcBef>
                <a:spcPts val="0"/>
              </a:spcBef>
              <a:spcAft>
                <a:spcPts val="1200"/>
              </a:spcAft>
            </a:pPr>
            <a:r>
              <a:rPr lang="en-GB" dirty="0"/>
              <a:t>Employers should </a:t>
            </a:r>
            <a:r>
              <a:rPr lang="en-GB" b="1" dirty="0"/>
              <a:t>inform </a:t>
            </a:r>
            <a:r>
              <a:rPr lang="en-GB" dirty="0"/>
              <a:t>employees on the basis of the problem and give then an opportunity to </a:t>
            </a:r>
            <a:r>
              <a:rPr lang="en-GB" b="1" dirty="0"/>
              <a:t>put their case </a:t>
            </a:r>
            <a:r>
              <a:rPr lang="en-GB" dirty="0"/>
              <a:t>in response before any decisions are made”.</a:t>
            </a:r>
          </a:p>
        </p:txBody>
      </p:sp>
      <p:pic>
        <p:nvPicPr>
          <p:cNvPr id="4" name="Picture 7" descr="Private Investigator">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2320" y="1124744"/>
            <a:ext cx="13319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059745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What is a fair investigation?</a:t>
            </a:r>
          </a:p>
        </p:txBody>
      </p:sp>
      <p:sp>
        <p:nvSpPr>
          <p:cNvPr id="6" name="Content Placeholder 5"/>
          <p:cNvSpPr>
            <a:spLocks noGrp="1"/>
          </p:cNvSpPr>
          <p:nvPr>
            <p:ph idx="1"/>
          </p:nvPr>
        </p:nvSpPr>
        <p:spPr>
          <a:xfrm>
            <a:off x="539750" y="1844824"/>
            <a:ext cx="8064698" cy="3600400"/>
          </a:xfrm>
        </p:spPr>
        <p:txBody>
          <a:bodyPr/>
          <a:lstStyle/>
          <a:p>
            <a:pPr marL="0" indent="0">
              <a:spcBef>
                <a:spcPts val="0"/>
              </a:spcBef>
              <a:spcAft>
                <a:spcPts val="1200"/>
              </a:spcAft>
              <a:buNone/>
            </a:pPr>
            <a:r>
              <a:rPr lang="en-GB" sz="2200" b="1" u="sng" dirty="0"/>
              <a:t>British Home Stores Ltd v </a:t>
            </a:r>
            <a:r>
              <a:rPr lang="en-GB" sz="2200" b="1" u="sng" dirty="0" err="1"/>
              <a:t>Burchell</a:t>
            </a:r>
            <a:r>
              <a:rPr lang="en-GB" sz="2200" b="1" u="sng" dirty="0"/>
              <a:t> [1978] </a:t>
            </a:r>
            <a:r>
              <a:rPr lang="en-GB" sz="2200" dirty="0"/>
              <a:t>provided guidance on the standards of investigation necessary to establish a fair dismissal.</a:t>
            </a:r>
          </a:p>
          <a:p>
            <a:pPr>
              <a:spcBef>
                <a:spcPts val="0"/>
              </a:spcBef>
              <a:spcAft>
                <a:spcPts val="1200"/>
              </a:spcAft>
            </a:pPr>
            <a:r>
              <a:rPr lang="en-GB" sz="2200" dirty="0"/>
              <a:t>A dismissal for misconduct will only be fair if, at the time of dismissal:</a:t>
            </a:r>
          </a:p>
          <a:p>
            <a:pPr lvl="1">
              <a:spcBef>
                <a:spcPts val="0"/>
              </a:spcBef>
              <a:spcAft>
                <a:spcPts val="1200"/>
              </a:spcAft>
            </a:pPr>
            <a:r>
              <a:rPr lang="en-GB" dirty="0"/>
              <a:t>The employer believed the employee to guilty of misconduct; and </a:t>
            </a:r>
          </a:p>
          <a:p>
            <a:pPr lvl="1">
              <a:spcBef>
                <a:spcPts val="0"/>
              </a:spcBef>
              <a:spcAft>
                <a:spcPts val="1200"/>
              </a:spcAft>
            </a:pPr>
            <a:r>
              <a:rPr lang="en-GB" dirty="0"/>
              <a:t>The employer had reasonable grounds for believing that the employee was guilty of that misconduct; and</a:t>
            </a:r>
          </a:p>
          <a:p>
            <a:pPr lvl="1">
              <a:spcBef>
                <a:spcPts val="0"/>
              </a:spcBef>
              <a:spcAft>
                <a:spcPts val="1200"/>
              </a:spcAft>
            </a:pPr>
            <a:r>
              <a:rPr lang="en-GB" b="1" dirty="0"/>
              <a:t>At the time it held that belief, it had carried out as much investigation as was reasonable in all the circumstances of the case.</a:t>
            </a:r>
          </a:p>
          <a:p>
            <a:pPr marL="0" indent="0">
              <a:spcBef>
                <a:spcPts val="0"/>
              </a:spcBef>
              <a:spcAft>
                <a:spcPts val="1200"/>
              </a:spcAft>
              <a:buNone/>
            </a:pPr>
            <a:endParaRPr lang="en-GB" sz="2200" dirty="0"/>
          </a:p>
        </p:txBody>
      </p:sp>
      <p:pic>
        <p:nvPicPr>
          <p:cNvPr id="4" name="Picture 7" descr="Private Investigator">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2320" y="1124744"/>
            <a:ext cx="13319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610033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What is a fair investigation?</a:t>
            </a:r>
          </a:p>
        </p:txBody>
      </p:sp>
      <p:sp>
        <p:nvSpPr>
          <p:cNvPr id="6" name="Content Placeholder 5"/>
          <p:cNvSpPr>
            <a:spLocks noGrp="1"/>
          </p:cNvSpPr>
          <p:nvPr>
            <p:ph idx="1"/>
          </p:nvPr>
        </p:nvSpPr>
        <p:spPr>
          <a:xfrm>
            <a:off x="539750" y="2132856"/>
            <a:ext cx="8064698" cy="3600400"/>
          </a:xfrm>
        </p:spPr>
        <p:txBody>
          <a:bodyPr/>
          <a:lstStyle/>
          <a:p>
            <a:pPr>
              <a:spcBef>
                <a:spcPts val="0"/>
              </a:spcBef>
              <a:spcAft>
                <a:spcPts val="1200"/>
              </a:spcAft>
            </a:pPr>
            <a:r>
              <a:rPr lang="en-GB" sz="2200" dirty="0"/>
              <a:t>The investigation will underpin the employer’s belief, and it is therefore essential to get this right to ensure that a fair process is followed.</a:t>
            </a:r>
          </a:p>
          <a:p>
            <a:pPr>
              <a:spcBef>
                <a:spcPts val="0"/>
              </a:spcBef>
              <a:spcAft>
                <a:spcPts val="1200"/>
              </a:spcAft>
            </a:pPr>
            <a:r>
              <a:rPr lang="en-GB" sz="2200" dirty="0"/>
              <a:t>The principles for a fair disciplinary investigation are equally relevant when dealing with grievances.</a:t>
            </a:r>
          </a:p>
          <a:p>
            <a:pPr>
              <a:spcBef>
                <a:spcPts val="0"/>
              </a:spcBef>
              <a:spcAft>
                <a:spcPts val="1200"/>
              </a:spcAft>
            </a:pPr>
            <a:r>
              <a:rPr lang="en-GB" sz="2200" dirty="0"/>
              <a:t>Investigation meetings should be held </a:t>
            </a:r>
            <a:r>
              <a:rPr lang="en-GB" sz="2200" b="1" dirty="0"/>
              <a:t>without unreasonable delay</a:t>
            </a:r>
            <a:r>
              <a:rPr lang="en-GB" sz="2200" dirty="0"/>
              <a:t>.</a:t>
            </a:r>
          </a:p>
          <a:p>
            <a:pPr>
              <a:spcBef>
                <a:spcPts val="0"/>
              </a:spcBef>
              <a:spcAft>
                <a:spcPts val="1200"/>
              </a:spcAft>
            </a:pPr>
            <a:r>
              <a:rPr lang="en-GB" sz="2200" dirty="0"/>
              <a:t>Formal investigation needed?</a:t>
            </a:r>
          </a:p>
          <a:p>
            <a:pPr marL="457200" lvl="1" indent="0">
              <a:spcBef>
                <a:spcPts val="0"/>
              </a:spcBef>
              <a:spcAft>
                <a:spcPts val="1200"/>
              </a:spcAft>
              <a:buNone/>
            </a:pPr>
            <a:endParaRPr lang="en-GB" b="1" dirty="0"/>
          </a:p>
          <a:p>
            <a:pPr marL="0" indent="0">
              <a:spcBef>
                <a:spcPts val="0"/>
              </a:spcBef>
              <a:spcAft>
                <a:spcPts val="1200"/>
              </a:spcAft>
              <a:buNone/>
            </a:pPr>
            <a:endParaRPr lang="en-GB" sz="2200" dirty="0"/>
          </a:p>
        </p:txBody>
      </p:sp>
      <p:pic>
        <p:nvPicPr>
          <p:cNvPr id="4" name="Picture 7" descr="Private Investigator">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2320" y="1124744"/>
            <a:ext cx="13319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52947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How much investigation is required</a:t>
            </a:r>
          </a:p>
        </p:txBody>
      </p:sp>
      <p:sp>
        <p:nvSpPr>
          <p:cNvPr id="6" name="Content Placeholder 5"/>
          <p:cNvSpPr>
            <a:spLocks noGrp="1"/>
          </p:cNvSpPr>
          <p:nvPr>
            <p:ph idx="1"/>
          </p:nvPr>
        </p:nvSpPr>
        <p:spPr>
          <a:xfrm>
            <a:off x="467544" y="1772816"/>
            <a:ext cx="8064698" cy="3600400"/>
          </a:xfrm>
        </p:spPr>
        <p:txBody>
          <a:bodyPr/>
          <a:lstStyle/>
          <a:p>
            <a:pPr>
              <a:spcBef>
                <a:spcPts val="0"/>
              </a:spcBef>
              <a:spcAft>
                <a:spcPts val="1200"/>
              </a:spcAft>
            </a:pPr>
            <a:r>
              <a:rPr lang="en-GB" sz="2000" dirty="0"/>
              <a:t>The key is to establish the relevant facts without unreasonable delay (</a:t>
            </a:r>
            <a:r>
              <a:rPr lang="en-GB" sz="2000" b="1" dirty="0"/>
              <a:t>ACAS Code, paras 5, 33</a:t>
            </a:r>
            <a:r>
              <a:rPr lang="en-GB" sz="2000" dirty="0"/>
              <a:t>).</a:t>
            </a:r>
          </a:p>
          <a:p>
            <a:pPr>
              <a:spcBef>
                <a:spcPts val="0"/>
              </a:spcBef>
              <a:spcAft>
                <a:spcPts val="1200"/>
              </a:spcAft>
            </a:pPr>
            <a:r>
              <a:rPr lang="en-GB" sz="2000" dirty="0"/>
              <a:t>In disciplinary cases, the investigation should be sufficient to enable the accusation to be put to the employee in a manner which makes it clear what is being alleged.</a:t>
            </a:r>
          </a:p>
          <a:p>
            <a:pPr>
              <a:spcBef>
                <a:spcPts val="0"/>
              </a:spcBef>
              <a:spcAft>
                <a:spcPts val="1200"/>
              </a:spcAft>
            </a:pPr>
            <a:r>
              <a:rPr lang="en-GB" sz="2000" dirty="0"/>
              <a:t>It is not necessary for employers to investigate extensively each line of defence advanced by an employee in a disciplinary matter.</a:t>
            </a:r>
          </a:p>
          <a:p>
            <a:pPr>
              <a:spcBef>
                <a:spcPts val="0"/>
              </a:spcBef>
              <a:spcAft>
                <a:spcPts val="1200"/>
              </a:spcAft>
            </a:pPr>
            <a:r>
              <a:rPr lang="en-GB" sz="2000" dirty="0"/>
              <a:t>Where there are serious allegations of criminal behaviour, these must be the subject of </a:t>
            </a:r>
            <a:r>
              <a:rPr lang="en-GB" sz="2000" b="1" dirty="0"/>
              <a:t>the most careful</a:t>
            </a:r>
            <a:r>
              <a:rPr lang="en-GB" sz="2000" dirty="0"/>
              <a:t> investigation.</a:t>
            </a:r>
          </a:p>
          <a:p>
            <a:pPr>
              <a:spcBef>
                <a:spcPts val="0"/>
              </a:spcBef>
              <a:spcAft>
                <a:spcPts val="1200"/>
              </a:spcAft>
            </a:pPr>
            <a:r>
              <a:rPr lang="en-GB" sz="2000" dirty="0"/>
              <a:t>The potential </a:t>
            </a:r>
            <a:r>
              <a:rPr lang="en-GB" sz="2000" b="1" dirty="0"/>
              <a:t>impact of the allegations</a:t>
            </a:r>
            <a:r>
              <a:rPr lang="en-GB" sz="2000" dirty="0"/>
              <a:t> on an employee’s reputation should be taken into account when determining the nature and scope of the investigation.</a:t>
            </a:r>
          </a:p>
          <a:p>
            <a:pPr marL="0" indent="0">
              <a:spcBef>
                <a:spcPts val="0"/>
              </a:spcBef>
              <a:spcAft>
                <a:spcPts val="1200"/>
              </a:spcAft>
              <a:buNone/>
            </a:pPr>
            <a:endParaRPr lang="en-GB" sz="2000" dirty="0"/>
          </a:p>
          <a:p>
            <a:pPr marL="457200" lvl="1" indent="0">
              <a:spcBef>
                <a:spcPts val="0"/>
              </a:spcBef>
              <a:spcAft>
                <a:spcPts val="1200"/>
              </a:spcAft>
              <a:buNone/>
            </a:pPr>
            <a:endParaRPr lang="en-GB" b="1" dirty="0"/>
          </a:p>
          <a:p>
            <a:pPr marL="0" indent="0">
              <a:spcBef>
                <a:spcPts val="0"/>
              </a:spcBef>
              <a:spcAft>
                <a:spcPts val="1200"/>
              </a:spcAft>
              <a:buNone/>
            </a:pPr>
            <a:endParaRPr lang="en-GB" sz="2200" dirty="0"/>
          </a:p>
        </p:txBody>
      </p:sp>
      <p:pic>
        <p:nvPicPr>
          <p:cNvPr id="7" name="Picture 4" descr="C:\Users\wsteed\AppData\Local\Microsoft\Windows\Temporary Internet Files\Content.IE5\ZJJZ7LD3\magnifying-glass-over-document[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5113" y="981075"/>
            <a:ext cx="1138237" cy="93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66808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C01BE-2AE0-4D20-A459-B52E92184EF4}"/>
              </a:ext>
            </a:extLst>
          </p:cNvPr>
          <p:cNvSpPr>
            <a:spLocks noGrp="1"/>
          </p:cNvSpPr>
          <p:nvPr>
            <p:ph type="ctrTitle"/>
          </p:nvPr>
        </p:nvSpPr>
        <p:spPr>
          <a:xfrm>
            <a:off x="539750" y="908720"/>
            <a:ext cx="8064698" cy="792088"/>
          </a:xfrm>
        </p:spPr>
        <p:txBody>
          <a:bodyPr/>
          <a:lstStyle/>
          <a:p>
            <a:r>
              <a:rPr lang="en-GB" dirty="0"/>
              <a:t>The role of HR</a:t>
            </a:r>
          </a:p>
        </p:txBody>
      </p:sp>
      <p:sp>
        <p:nvSpPr>
          <p:cNvPr id="3" name="Content Placeholder 2">
            <a:extLst>
              <a:ext uri="{FF2B5EF4-FFF2-40B4-BE49-F238E27FC236}">
                <a16:creationId xmlns:a16="http://schemas.microsoft.com/office/drawing/2014/main" id="{6B3E6E87-091A-4EE5-BF28-09D764BD028D}"/>
              </a:ext>
            </a:extLst>
          </p:cNvPr>
          <p:cNvSpPr>
            <a:spLocks noGrp="1"/>
          </p:cNvSpPr>
          <p:nvPr>
            <p:ph idx="1"/>
          </p:nvPr>
        </p:nvSpPr>
        <p:spPr>
          <a:xfrm>
            <a:off x="539750" y="1844824"/>
            <a:ext cx="8064698" cy="3744417"/>
          </a:xfrm>
        </p:spPr>
        <p:txBody>
          <a:bodyPr/>
          <a:lstStyle/>
          <a:p>
            <a:pPr marL="0" indent="0">
              <a:spcBef>
                <a:spcPts val="0"/>
              </a:spcBef>
              <a:spcAft>
                <a:spcPts val="1200"/>
              </a:spcAft>
              <a:buNone/>
            </a:pPr>
            <a:r>
              <a:rPr lang="en-GB" sz="2400" dirty="0"/>
              <a:t>Support for the Investigator</a:t>
            </a:r>
          </a:p>
          <a:p>
            <a:pPr>
              <a:spcBef>
                <a:spcPts val="0"/>
              </a:spcBef>
              <a:spcAft>
                <a:spcPts val="1200"/>
              </a:spcAft>
            </a:pPr>
            <a:r>
              <a:rPr lang="en-GB" sz="2400" dirty="0"/>
              <a:t>Limited to questions of law, procedure and process.</a:t>
            </a:r>
          </a:p>
          <a:p>
            <a:pPr>
              <a:spcBef>
                <a:spcPts val="0"/>
              </a:spcBef>
              <a:spcAft>
                <a:spcPts val="1200"/>
              </a:spcAft>
            </a:pPr>
            <a:r>
              <a:rPr lang="en-GB" sz="2400" dirty="0"/>
              <a:t>Don’t stray into areas of culpability</a:t>
            </a:r>
          </a:p>
          <a:p>
            <a:pPr marL="0" indent="0">
              <a:spcBef>
                <a:spcPts val="0"/>
              </a:spcBef>
              <a:spcAft>
                <a:spcPts val="1200"/>
              </a:spcAft>
              <a:buNone/>
            </a:pPr>
            <a:r>
              <a:rPr lang="en-GB" sz="2400" b="1" u="sng" dirty="0"/>
              <a:t>Chhabra v West London Mental Health NHS Trust [2013]</a:t>
            </a:r>
          </a:p>
          <a:p>
            <a:pPr marL="0" indent="0">
              <a:spcBef>
                <a:spcPts val="0"/>
              </a:spcBef>
              <a:spcAft>
                <a:spcPts val="1200"/>
              </a:spcAft>
              <a:buNone/>
            </a:pPr>
            <a:r>
              <a:rPr lang="en-GB" b="1" u="sng" dirty="0" err="1"/>
              <a:t>Ramphal</a:t>
            </a:r>
            <a:r>
              <a:rPr lang="en-GB" b="1" u="sng" dirty="0"/>
              <a:t> v Department for Transport UKEAT/0352/14</a:t>
            </a:r>
            <a:endParaRPr lang="en-GB" sz="2400" dirty="0"/>
          </a:p>
          <a:p>
            <a:pPr marL="0" indent="0">
              <a:spcBef>
                <a:spcPts val="0"/>
              </a:spcBef>
              <a:spcAft>
                <a:spcPts val="1200"/>
              </a:spcAft>
              <a:buNone/>
            </a:pPr>
            <a:endParaRPr lang="en-GB" dirty="0"/>
          </a:p>
        </p:txBody>
      </p:sp>
    </p:spTree>
    <p:extLst>
      <p:ext uri="{BB962C8B-B14F-4D97-AF65-F5344CB8AC3E}">
        <p14:creationId xmlns:p14="http://schemas.microsoft.com/office/powerpoint/2010/main" val="250593326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Decision making framework </a:t>
            </a:r>
          </a:p>
        </p:txBody>
      </p:sp>
      <p:sp>
        <p:nvSpPr>
          <p:cNvPr id="6" name="Content Placeholder 5"/>
          <p:cNvSpPr>
            <a:spLocks noGrp="1"/>
          </p:cNvSpPr>
          <p:nvPr>
            <p:ph idx="1"/>
          </p:nvPr>
        </p:nvSpPr>
        <p:spPr>
          <a:xfrm>
            <a:off x="539750" y="2348879"/>
            <a:ext cx="8064698" cy="3186681"/>
          </a:xfrm>
        </p:spPr>
        <p:txBody>
          <a:bodyPr/>
          <a:lstStyle/>
          <a:p>
            <a:pPr>
              <a:spcBef>
                <a:spcPts val="0"/>
              </a:spcBef>
              <a:spcAft>
                <a:spcPts val="1200"/>
              </a:spcAft>
            </a:pPr>
            <a:r>
              <a:rPr lang="en-GB" sz="2200" dirty="0"/>
              <a:t>Who is case manager/commissioning manager in relation to  the investigation to be carried out?</a:t>
            </a:r>
          </a:p>
          <a:p>
            <a:pPr>
              <a:spcBef>
                <a:spcPts val="0"/>
              </a:spcBef>
              <a:spcAft>
                <a:spcPts val="1200"/>
              </a:spcAft>
            </a:pPr>
            <a:r>
              <a:rPr lang="en-GB" sz="2200" dirty="0"/>
              <a:t>Who will investigate the allegations?</a:t>
            </a:r>
          </a:p>
          <a:p>
            <a:pPr>
              <a:spcBef>
                <a:spcPts val="0"/>
              </a:spcBef>
              <a:spcAft>
                <a:spcPts val="1200"/>
              </a:spcAft>
            </a:pPr>
            <a:r>
              <a:rPr lang="en-GB" sz="2200" dirty="0"/>
              <a:t>What will be the investigator’s role after the investigation is complete?</a:t>
            </a:r>
          </a:p>
          <a:p>
            <a:pPr>
              <a:spcBef>
                <a:spcPts val="0"/>
              </a:spcBef>
              <a:spcAft>
                <a:spcPts val="1200"/>
              </a:spcAft>
            </a:pPr>
            <a:r>
              <a:rPr lang="en-GB" sz="2200" dirty="0"/>
              <a:t>Who will make the decision about the allegations/charges/whether to proceed to a hearing?</a:t>
            </a:r>
          </a:p>
          <a:p>
            <a:pPr marL="457200" lvl="1" indent="0">
              <a:spcBef>
                <a:spcPts val="0"/>
              </a:spcBef>
              <a:spcAft>
                <a:spcPts val="1200"/>
              </a:spcAft>
              <a:buNone/>
            </a:pPr>
            <a:endParaRPr lang="en-GB" sz="2200" b="1" dirty="0"/>
          </a:p>
          <a:p>
            <a:pPr marL="0" indent="0">
              <a:spcBef>
                <a:spcPts val="0"/>
              </a:spcBef>
              <a:spcAft>
                <a:spcPts val="1200"/>
              </a:spcAft>
              <a:buNone/>
            </a:pPr>
            <a:endParaRPr lang="en-GB" sz="2200" dirty="0"/>
          </a:p>
        </p:txBody>
      </p:sp>
      <p:pic>
        <p:nvPicPr>
          <p:cNvPr id="8" name="Picture 3" descr="C:\Users\wsteed\AppData\Local\Microsoft\Windows\Temporary Internet Files\Low\Content.IE5\I1S2YCRW\mark-516279_128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5250" y="836613"/>
            <a:ext cx="1409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0315129"/>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1192</TotalTime>
  <Words>1532</Words>
  <Application>Microsoft Office PowerPoint</Application>
  <PresentationFormat>On-screen Show (4:3)</PresentationFormat>
  <Paragraphs>159</Paragraphs>
  <Slides>25</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PowerPoint Presentation</vt:lpstr>
      <vt:lpstr>HPMA NW Conducting an effective workplace investigation  24 November 2022</vt:lpstr>
      <vt:lpstr>Aims of the Session </vt:lpstr>
      <vt:lpstr>What is a fair  investigation?</vt:lpstr>
      <vt:lpstr>What is a fair investigation?</vt:lpstr>
      <vt:lpstr>What is a fair investigation?</vt:lpstr>
      <vt:lpstr>How much investigation is required</vt:lpstr>
      <vt:lpstr>The role of HR</vt:lpstr>
      <vt:lpstr>Decision making framework </vt:lpstr>
      <vt:lpstr>Who should conduct an investigation?</vt:lpstr>
      <vt:lpstr>Terms of Reference</vt:lpstr>
      <vt:lpstr>Suspension during investigation</vt:lpstr>
      <vt:lpstr>Collecting evidence</vt:lpstr>
      <vt:lpstr>Common Issues  Reluctant witnesses</vt:lpstr>
      <vt:lpstr>Dealing with evidence : Covert recordings</vt:lpstr>
      <vt:lpstr>Dealing with evidence : Social media</vt:lpstr>
      <vt:lpstr>Third party witnesses</vt:lpstr>
      <vt:lpstr>Confessions</vt:lpstr>
      <vt:lpstr>Delaying tactics</vt:lpstr>
      <vt:lpstr>Writing an investigation report</vt:lpstr>
      <vt:lpstr>Writing an investigation report</vt:lpstr>
      <vt:lpstr>Requests to make a recommendation</vt:lpstr>
      <vt:lpstr>Where things can go wrong</vt:lpstr>
      <vt:lpstr>PowerPoint Presentation</vt:lpstr>
      <vt:lpstr>PowerPoint Presentation</vt:lpstr>
    </vt:vector>
  </TitlesOfParts>
  <Company>Hill Dickinson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Fitzpatrick</dc:creator>
  <cp:lastModifiedBy>Charlotte Craig</cp:lastModifiedBy>
  <cp:revision>86</cp:revision>
  <cp:lastPrinted>2019-02-06T12:24:26Z</cp:lastPrinted>
  <dcterms:created xsi:type="dcterms:W3CDTF">2018-06-29T08:55:24Z</dcterms:created>
  <dcterms:modified xsi:type="dcterms:W3CDTF">2022-12-23T12:32:04Z</dcterms:modified>
</cp:coreProperties>
</file>