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7" r:id="rId5"/>
    <p:sldId id="263" r:id="rId6"/>
    <p:sldId id="427" r:id="rId7"/>
    <p:sldId id="401" r:id="rId8"/>
    <p:sldId id="397" r:id="rId9"/>
    <p:sldId id="270" r:id="rId10"/>
    <p:sldId id="428" r:id="rId11"/>
    <p:sldId id="433" r:id="rId12"/>
    <p:sldId id="434" r:id="rId13"/>
    <p:sldId id="406" r:id="rId14"/>
    <p:sldId id="407" r:id="rId15"/>
    <p:sldId id="408" r:id="rId16"/>
    <p:sldId id="409" r:id="rId17"/>
    <p:sldId id="431" r:id="rId18"/>
    <p:sldId id="413" r:id="rId19"/>
    <p:sldId id="432" r:id="rId20"/>
    <p:sldId id="430" r:id="rId21"/>
    <p:sldId id="422" r:id="rId22"/>
    <p:sldId id="402" r:id="rId23"/>
    <p:sldId id="26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9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2839082-EC2A-AFF2-9A4F-649A70394912}" name="Bharti Nandha" initials="BN" userId="S::Bharti.Nandha@hee.nhs.uk::3c1e4677-fbd8-47f9-adcb-0531a48dce0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 autoAdjust="0"/>
    <p:restoredTop sz="60635" autoAdjust="0"/>
  </p:normalViewPr>
  <p:slideViewPr>
    <p:cSldViewPr snapToGrid="0">
      <p:cViewPr varScale="1">
        <p:scale>
          <a:sx n="67" d="100"/>
          <a:sy n="67" d="100"/>
        </p:scale>
        <p:origin x="3024" y="66"/>
      </p:cViewPr>
      <p:guideLst>
        <p:guide orient="horz" pos="709"/>
        <p:guide pos="340"/>
      </p:guideLst>
    </p:cSldViewPr>
  </p:slideViewPr>
  <p:outlineViewPr>
    <p:cViewPr>
      <p:scale>
        <a:sx n="33" d="100"/>
        <a:sy n="33" d="100"/>
      </p:scale>
      <p:origin x="0" y="-10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552" y="-196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0605B99-E3BF-4184-9C9A-6B10BE56B127}" type="datetimeFigureOut">
              <a:rPr lang="en-GB" smtClean="0"/>
              <a:pPr/>
              <a:t>22/11/2023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01658F5-C9C4-4283-AB43-572C1C369F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6027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6929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0393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8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836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1814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287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1169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7028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64417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6431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358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12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9493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730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677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865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6102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579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981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973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658F5-C9C4-4283-AB43-572C1C369F32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290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A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539750" y="2636912"/>
            <a:ext cx="8064698" cy="1008112"/>
          </a:xfrm>
          <a:prstGeom prst="rect">
            <a:avLst/>
          </a:prstGeom>
        </p:spPr>
        <p:txBody>
          <a:bodyPr/>
          <a:lstStyle>
            <a:lvl1pPr algn="l">
              <a:defRPr sz="3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 slide Title slide Title slide Title slide Ariel 32pt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50" y="4005064"/>
            <a:ext cx="8064698" cy="187220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Bullet/sub header copy Arial 24pt – reduce font size where appropriate to accommodate more copy as required</a:t>
            </a:r>
          </a:p>
          <a:p>
            <a:pPr lvl="1"/>
            <a:r>
              <a:rPr lang="en-US"/>
              <a:t>Body copy Arial 18pt</a:t>
            </a:r>
          </a:p>
        </p:txBody>
      </p:sp>
    </p:spTree>
    <p:extLst>
      <p:ext uri="{BB962C8B-B14F-4D97-AF65-F5344CB8AC3E}">
        <p14:creationId xmlns:p14="http://schemas.microsoft.com/office/powerpoint/2010/main" val="224865873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539750" y="1124744"/>
            <a:ext cx="4968354" cy="1008112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9AC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Arial 32pt - teal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50" y="2708921"/>
            <a:ext cx="4752330" cy="2880320"/>
          </a:xfrm>
          <a:prstGeom prst="rect">
            <a:avLst/>
          </a:prstGeo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Reduce both text box widths to here, to accommodate an image where appropriate. Position as shown here.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67544" y="6258217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hilldickinson.com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011863" y="1268413"/>
            <a:ext cx="3132137" cy="432117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65253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39750" y="2348880"/>
            <a:ext cx="682081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539750" y="1124744"/>
            <a:ext cx="8064698" cy="1008112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9AC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Arial 32pt - teal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59632" y="2420888"/>
            <a:ext cx="3168352" cy="792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Name</a:t>
            </a:r>
            <a:br>
              <a:rPr lang="en-US"/>
            </a:br>
            <a:r>
              <a:rPr lang="en-US"/>
              <a:t>Title</a:t>
            </a:r>
            <a:br>
              <a:rPr lang="en-US"/>
            </a:br>
            <a:r>
              <a:rPr lang="en-US"/>
              <a:t>+44 (0)</a:t>
            </a:r>
            <a:br>
              <a:rPr lang="en-US"/>
            </a:br>
            <a:r>
              <a:rPr lang="en-US"/>
              <a:t>@hilldickinson.com</a:t>
            </a:r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39750" y="3573016"/>
            <a:ext cx="682081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40172" y="4797152"/>
            <a:ext cx="682081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259632" y="3645024"/>
            <a:ext cx="3168352" cy="792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Name</a:t>
            </a:r>
            <a:br>
              <a:rPr lang="en-US"/>
            </a:br>
            <a:r>
              <a:rPr lang="en-US"/>
              <a:t>Title</a:t>
            </a:r>
            <a:br>
              <a:rPr lang="en-US"/>
            </a:br>
            <a:r>
              <a:rPr lang="en-US"/>
              <a:t>+44 (0)</a:t>
            </a:r>
            <a:br>
              <a:rPr lang="en-US"/>
            </a:br>
            <a:r>
              <a:rPr lang="en-US"/>
              <a:t>@hilldickinson.com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5" hasCustomPrompt="1"/>
          </p:nvPr>
        </p:nvSpPr>
        <p:spPr>
          <a:xfrm>
            <a:off x="1259632" y="4869160"/>
            <a:ext cx="3168352" cy="792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Name</a:t>
            </a:r>
            <a:br>
              <a:rPr lang="en-US"/>
            </a:br>
            <a:r>
              <a:rPr lang="en-US"/>
              <a:t>Title</a:t>
            </a:r>
            <a:br>
              <a:rPr lang="en-US"/>
            </a:br>
            <a:r>
              <a:rPr lang="en-US"/>
              <a:t>+44 (0)</a:t>
            </a:r>
            <a:br>
              <a:rPr lang="en-US"/>
            </a:br>
            <a:r>
              <a:rPr lang="en-US"/>
              <a:t>@hilldickinson.com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467544" y="6258217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hilldickinson.com</a:t>
            </a:r>
          </a:p>
        </p:txBody>
      </p:sp>
    </p:spTree>
    <p:extLst>
      <p:ext uri="{BB962C8B-B14F-4D97-AF65-F5344CB8AC3E}">
        <p14:creationId xmlns:p14="http://schemas.microsoft.com/office/powerpoint/2010/main" val="22962241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50" y="1124744"/>
            <a:ext cx="8064698" cy="1008112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9AC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</a:t>
            </a:r>
            <a:r>
              <a:rPr lang="en-US" err="1"/>
              <a:t>title</a:t>
            </a:r>
            <a:r>
              <a:rPr lang="en-US"/>
              <a:t> Arial 32pt - teal</a:t>
            </a:r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50" y="2708921"/>
            <a:ext cx="8064698" cy="2880320"/>
          </a:xfrm>
          <a:prstGeom prst="rect">
            <a:avLst/>
          </a:prstGeo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Bullet/sub header copy Arial 24pt – reduce font size where appropriate to accommodate more copy as required</a:t>
            </a:r>
          </a:p>
          <a:p>
            <a:pPr lvl="1"/>
            <a:r>
              <a:rPr lang="en-US"/>
              <a:t>Body copy Arial 18pt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67544" y="6258217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hilldickinson.com</a:t>
            </a:r>
          </a:p>
        </p:txBody>
      </p:sp>
    </p:spTree>
    <p:extLst>
      <p:ext uri="{BB962C8B-B14F-4D97-AF65-F5344CB8AC3E}">
        <p14:creationId xmlns:p14="http://schemas.microsoft.com/office/powerpoint/2010/main" val="86400927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23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  <p:sldLayoutId id="214748364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m.ac.uk/health-at-work-2/information-for-employers/dealing-with-health-problems-in-the-workplace/advice-on-the-menopause" TargetMode="External"/><Relationship Id="rId7" Type="http://schemas.openxmlformats.org/officeDocument/2006/relationships/hyperlink" Target="https://menopauseexperts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menopausematters.co.uk/menopause_at_work.php" TargetMode="External"/><Relationship Id="rId5" Type="http://schemas.openxmlformats.org/officeDocument/2006/relationships/hyperlink" Target="https://www.cipd.co.uk/search?q=menopause" TargetMode="External"/><Relationship Id="rId4" Type="http://schemas.openxmlformats.org/officeDocument/2006/relationships/hyperlink" Target="https://www.acas.org.uk/search?keys=menopause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71700" y="242088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presentation by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708" y="2924944"/>
            <a:ext cx="5248584" cy="6134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45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651" y="883920"/>
            <a:ext cx="8064698" cy="807720"/>
          </a:xfrm>
        </p:spPr>
        <p:txBody>
          <a:bodyPr/>
          <a:lstStyle/>
          <a:p>
            <a:r>
              <a:rPr lang="en-GB" dirty="0"/>
              <a:t> McMahon v Rothwell &amp; Evans LLP</a:t>
            </a:r>
            <a:br>
              <a:rPr lang="en-GB" i="1" dirty="0"/>
            </a:br>
            <a:br>
              <a:rPr lang="en-GB" dirty="0"/>
            </a:br>
            <a:r>
              <a:rPr lang="en-GB" dirty="0"/>
              <a:t> </a:t>
            </a:r>
            <a:br>
              <a:rPr lang="pl-PL" dirty="0"/>
            </a:br>
            <a:r>
              <a:rPr lang="en-GB" dirty="0"/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2206869"/>
            <a:ext cx="8930639" cy="289853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Ms McMahon’s absences (some associated with her menopause and others </a:t>
            </a:r>
            <a:r>
              <a:rPr lang="en-GB" sz="2000" dirty="0"/>
              <a:t>apparently </a:t>
            </a:r>
            <a:r>
              <a:rPr lang="pl-PL" sz="2000" dirty="0"/>
              <a:t>not) became more regular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She was dismissed in 2019</a:t>
            </a:r>
            <a:r>
              <a:rPr lang="en-GB" sz="2000" dirty="0"/>
              <a:t> due to her absences/unreliability</a:t>
            </a:r>
            <a:endParaRPr lang="pl-PL" sz="2000" dirty="0"/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M brought claims for disability discrimination and sex discrimination (the latter not menopaus</a:t>
            </a:r>
            <a:r>
              <a:rPr lang="pl-PL" sz="2000" dirty="0"/>
              <a:t>e</a:t>
            </a:r>
            <a:r>
              <a:rPr lang="en-GB" sz="2000" dirty="0"/>
              <a:t> related) </a:t>
            </a:r>
            <a:endParaRPr lang="pl-PL" sz="2000" dirty="0"/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The ET found that she was disabled due to the cumulative effect of her menopausal symptoms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pl-PL" sz="2000" b="1" dirty="0"/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15932465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651" y="791308"/>
            <a:ext cx="8064698" cy="763172"/>
          </a:xfrm>
        </p:spPr>
        <p:txBody>
          <a:bodyPr/>
          <a:lstStyle/>
          <a:p>
            <a:r>
              <a:rPr lang="en-GB" dirty="0"/>
              <a:t> Daley v Optiva</a:t>
            </a:r>
            <a:br>
              <a:rPr lang="en-GB" dirty="0"/>
            </a:br>
            <a:r>
              <a:rPr lang="en-GB" dirty="0"/>
              <a:t> </a:t>
            </a:r>
            <a:br>
              <a:rPr lang="pl-PL" dirty="0"/>
            </a:br>
            <a:r>
              <a:rPr lang="en-GB" i="1" dirty="0"/>
              <a:t> </a:t>
            </a:r>
            <a:br>
              <a:rPr lang="en-GB" i="1" dirty="0"/>
            </a:b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0039" y="2423160"/>
            <a:ext cx="8519161" cy="2270760"/>
          </a:xfrm>
        </p:spPr>
        <p:txBody>
          <a:bodyPr/>
          <a:lstStyle/>
          <a:p>
            <a:pPr lvl="1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The Tribunal accepted that the claimant’s menopausal symptoms caused her substantial difficulties in undertaking normal day-to-day activities, and constituted a long-term condition, so, a disability… </a:t>
            </a:r>
            <a:endParaRPr lang="pl-PL" sz="2000" dirty="0"/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However, t</a:t>
            </a:r>
            <a:r>
              <a:rPr lang="en-GB" sz="2000" dirty="0"/>
              <a:t>he Tribunal ruled that the claimant was not discriminated against and her complaints </a:t>
            </a:r>
            <a:r>
              <a:rPr lang="pl-PL" sz="2000" dirty="0"/>
              <a:t>relating to </a:t>
            </a:r>
            <a:r>
              <a:rPr lang="en-GB" sz="2000" dirty="0"/>
              <a:t>failure to make reasonable adjustments were dismissed.</a:t>
            </a:r>
            <a:endParaRPr lang="pl-PL" sz="2000" dirty="0"/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80075603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77674" y="257007"/>
            <a:ext cx="8064698" cy="1106970"/>
          </a:xfrm>
        </p:spPr>
        <p:txBody>
          <a:bodyPr/>
          <a:lstStyle/>
          <a:p>
            <a:br>
              <a:rPr lang="en-GB" dirty="0"/>
            </a:br>
            <a:r>
              <a:rPr lang="en-GB" dirty="0"/>
              <a:t>Donnachie v Telent Technology Services</a:t>
            </a:r>
            <a:r>
              <a:rPr lang="pl-PL" dirty="0"/>
              <a:t> </a:t>
            </a:r>
            <a:br>
              <a:rPr lang="en-GB" dirty="0"/>
            </a:br>
            <a:br>
              <a:rPr lang="en-GB" i="1" dirty="0"/>
            </a:b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915062"/>
            <a:ext cx="9143999" cy="4166951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Ms Donnachie’s menopausal symptoms became “intrusive and disruptive”, affecting her daily activities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T</a:t>
            </a:r>
            <a:r>
              <a:rPr lang="en-GB" sz="2000" dirty="0"/>
              <a:t>he Employer alleged that her menopausal symptoms were ‘typical’ and that their impact was adverse but not substantial.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b="0" i="0" u="none" strike="noStrike" baseline="0" dirty="0"/>
              <a:t>The question for the ET was whether it could be said that the effect of the conditions on the Claimant’s normal day-today activities was </a:t>
            </a:r>
            <a:r>
              <a:rPr lang="en-GB" sz="2000" b="0" i="1" u="none" strike="noStrike" baseline="0" dirty="0"/>
              <a:t>substantial…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The Tribunal concluded that Miss Donnachie was disabled by reason of menopause or symptoms of menopause.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244490117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651" y="747345"/>
            <a:ext cx="8064698" cy="826477"/>
          </a:xfrm>
        </p:spPr>
        <p:txBody>
          <a:bodyPr/>
          <a:lstStyle/>
          <a:p>
            <a:r>
              <a:rPr lang="en-GB" dirty="0"/>
              <a:t>Rooney v Leicester City Council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  </a:t>
            </a:r>
            <a:br>
              <a:rPr lang="en-GB" i="1" dirty="0"/>
            </a:br>
            <a:br>
              <a:rPr lang="en-GB" i="1" dirty="0"/>
            </a:b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651" y="1820009"/>
            <a:ext cx="8064698" cy="401968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/>
              <a:t>R started suffering from physical and psychological menopausal symptoms in/around 2017</a:t>
            </a:r>
            <a:endParaRPr lang="pl-PL" sz="16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/>
              <a:t>No adjustments were made. Her affected state of health was also not accounted for, when R was subjected to an Absence Management Procedure</a:t>
            </a:r>
            <a:endParaRPr lang="pl-PL" sz="16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/>
              <a:t>Due to poor management, she felt that she had no alternative and resigned in August 2018</a:t>
            </a:r>
            <a:r>
              <a:rPr lang="pl-PL" sz="1600" dirty="0"/>
              <a:t>  </a:t>
            </a:r>
            <a:endParaRPr lang="en-GB" sz="16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/>
              <a:t>Ms Rooney brought a number of claims against her employer, including for sex and disability discrimination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/>
              <a:t>The ET</a:t>
            </a:r>
            <a:r>
              <a:rPr lang="pl-PL" sz="1600" dirty="0"/>
              <a:t> </a:t>
            </a:r>
            <a:r>
              <a:rPr lang="en-GB" sz="1600" dirty="0"/>
              <a:t>found Ms Rooney was not</a:t>
            </a:r>
            <a:r>
              <a:rPr lang="pl-PL" sz="1600" dirty="0"/>
              <a:t> disab</a:t>
            </a:r>
            <a:r>
              <a:rPr lang="en-GB" sz="1600" dirty="0"/>
              <a:t>led</a:t>
            </a:r>
            <a:r>
              <a:rPr lang="pl-PL" sz="1600" dirty="0"/>
              <a:t> </a:t>
            </a:r>
            <a:r>
              <a:rPr lang="en-GB" sz="1600" dirty="0"/>
              <a:t>and her sex </a:t>
            </a:r>
            <a:r>
              <a:rPr lang="pl-PL" sz="1600" dirty="0"/>
              <a:t>discrimination claim</a:t>
            </a:r>
            <a:r>
              <a:rPr lang="en-GB" sz="1600" dirty="0"/>
              <a:t> was</a:t>
            </a:r>
            <a:r>
              <a:rPr lang="pl-PL" sz="1600" dirty="0"/>
              <a:t> struck out.</a:t>
            </a:r>
            <a:r>
              <a:rPr lang="en-GB" sz="1600" dirty="0"/>
              <a:t>  She appealed.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/>
              <a:t>The EAT upheld the appeal and stressed that ‘ … determination of whether the claimant was a disabled person will require a careful factual analysis …’</a:t>
            </a:r>
            <a:br>
              <a:rPr lang="en-GB" sz="2200" dirty="0"/>
            </a:br>
            <a:endParaRPr lang="en-GB" sz="22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2000" dirty="0"/>
              <a:t>                 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23470635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274BD-5C54-4373-AD84-03C1D6C04A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Merchant v BT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FE107-0C3E-4E7C-89ED-EBCFFC98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Employment Tribunal found that Ms Merchant was unfairly dismissed</a:t>
            </a:r>
            <a:r>
              <a:rPr lang="pl-PL" dirty="0"/>
              <a:t>, and deemed </a:t>
            </a:r>
            <a:r>
              <a:rPr lang="en-GB" dirty="0"/>
              <a:t>her </a:t>
            </a:r>
            <a:r>
              <a:rPr lang="pl-PL" dirty="0"/>
              <a:t>manager’s assumptions related to her menopausal symptoms as behaviour consitituting sex discrimination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179611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378068"/>
            <a:ext cx="8604349" cy="1573823"/>
          </a:xfrm>
        </p:spPr>
        <p:txBody>
          <a:bodyPr/>
          <a:lstStyle/>
          <a:p>
            <a:br>
              <a:rPr lang="en-GB" dirty="0"/>
            </a:br>
            <a:r>
              <a:rPr lang="en-GB" dirty="0"/>
              <a:t>       Best v Embark on Raw Ltd </a:t>
            </a:r>
            <a:br>
              <a:rPr lang="en-GB" dirty="0"/>
            </a:br>
            <a:r>
              <a:rPr lang="en-GB" dirty="0"/>
              <a:t>            </a:t>
            </a:r>
            <a:br>
              <a:rPr lang="en-GB" dirty="0"/>
            </a:br>
            <a:br>
              <a:rPr lang="fr-FR" dirty="0"/>
            </a:br>
            <a:br>
              <a:rPr lang="pl-PL" dirty="0"/>
            </a:br>
            <a:br>
              <a:rPr lang="pl-PL" dirty="0"/>
            </a:br>
            <a:br>
              <a:rPr lang="en-GB" i="1" dirty="0"/>
            </a:br>
            <a:br>
              <a:rPr lang="en-GB" i="1" dirty="0"/>
            </a:b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828801"/>
            <a:ext cx="9144000" cy="5029199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200" dirty="0"/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In March 2020 a customer described an episode of a ‘hot flush’ in front of Ms Best and others, to which Ms Best did not react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Her male Director continued to talk about this and suggested that the Ms Best must be menopausal, in the presence of another employee.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Ms Best was later dismissed for ‘dysfunctional working relationships’, and brought various claims including for harassment relating to her protected characteristics of age and sex.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822627334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32584-166D-49E6-A47C-887B72D225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466" y="742215"/>
            <a:ext cx="8268979" cy="1008112"/>
          </a:xfrm>
        </p:spPr>
        <p:txBody>
          <a:bodyPr/>
          <a:lstStyle/>
          <a:p>
            <a:r>
              <a:rPr lang="en-GB" dirty="0"/>
              <a:t>Lynskey v Direct Line Insurance Services Ltd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DA036-922F-4200-9825-B8303D414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608" y="1988839"/>
            <a:ext cx="8064698" cy="3724961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E908103A-202C-4DF8-96F0-847CA9013CB5}"/>
              </a:ext>
            </a:extLst>
          </p:cNvPr>
          <p:cNvSpPr txBox="1">
            <a:spLocks/>
          </p:cNvSpPr>
          <p:nvPr/>
        </p:nvSpPr>
        <p:spPr>
          <a:xfrm>
            <a:off x="-102044" y="986523"/>
            <a:ext cx="9144000" cy="5317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200" dirty="0"/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Mrs Lynskey started suffering with menopausal symptoms in 2019 which adversely affected her work performance – including low mood, anxiety, effects on memory and poor concentration.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She made her manager aware of this and was subsequently moved to a less challenging role but Mrs Lynskey still struggled.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Her manager, although aware of her symptoms, stated this could not be accepted as mitigation for Mrs Lynskey’s under performance.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Mrs Lynskey was given a low appraisal rating in 2020 meaning she did not receive a pay rise. She was also given a written warning and her sick pay was removed after a period of absences due to stress in 2021.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Mrs Lynskey resigned in May 2022 as a result of her treatment over the previous couple of years and brought a number of claims against her employer.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The ET upheld Mrs Lynskey’s claim of discrimination arising from disability and failure to make reasonable adjustments. Awarded compensation totalling £64,645.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200" dirty="0"/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834649852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5A1EB-FC31-4BD9-BFCB-561C383AD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750" y="914400"/>
            <a:ext cx="8064698" cy="928048"/>
          </a:xfrm>
        </p:spPr>
        <p:txBody>
          <a:bodyPr/>
          <a:lstStyle/>
          <a:p>
            <a:r>
              <a:rPr lang="en-GB" dirty="0"/>
              <a:t>Menopause friendly employer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F947B-8A19-4BE4-95AC-821883B77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665027"/>
            <a:ext cx="8064698" cy="3924214"/>
          </a:xfrm>
        </p:spPr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AC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culture and remove the taboos - encourage open conversations about menopause and its symptoms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AC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Train managers to:</a:t>
            </a:r>
          </a:p>
          <a:p>
            <a:pPr marL="719138" marR="0" lvl="1" indent="-271463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9AC2"/>
              </a:buClr>
              <a:buSzTx/>
              <a:buFont typeface="Arial" panose="020B0604020202020204" pitchFamily="34" charset="0"/>
              <a:buChar char="‒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 supportive of those affected by menopause </a:t>
            </a:r>
          </a:p>
          <a:p>
            <a:pPr marL="719138" marR="0" lvl="1" indent="-271463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9AC2"/>
              </a:buClr>
              <a:buSzTx/>
              <a:buFont typeface="Arial" panose="020B0604020202020204" pitchFamily="34" charset="0"/>
              <a:buChar char="‒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understand how the symptoms may impact absence rates / work performance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AC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Check all your policies and procedures are menopause friendly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AC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Consider appointment of menopause champion / creation of staff support network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AC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Perform risk assessments to identify risks, and any support / adjustments</a:t>
            </a:r>
          </a:p>
        </p:txBody>
      </p:sp>
    </p:spTree>
    <p:extLst>
      <p:ext uri="{BB962C8B-B14F-4D97-AF65-F5344CB8AC3E}">
        <p14:creationId xmlns:p14="http://schemas.microsoft.com/office/powerpoint/2010/main" val="3998891236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552" y="791570"/>
            <a:ext cx="8064698" cy="1182165"/>
          </a:xfrm>
        </p:spPr>
        <p:txBody>
          <a:bodyPr/>
          <a:lstStyle/>
          <a:p>
            <a:r>
              <a:rPr lang="en-GB" dirty="0"/>
              <a:t>Guidance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750" y="1692322"/>
            <a:ext cx="8064698" cy="488589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 dirty="0">
                <a:hlinkClick r:id="rId3"/>
              </a:rPr>
              <a:t>Advice on the menopause (fom.ac.uk)</a:t>
            </a:r>
            <a:endParaRPr lang="en-GB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 dirty="0">
                <a:hlinkClick r:id="rId4"/>
              </a:rPr>
              <a:t>Search results | Acas</a:t>
            </a:r>
            <a:endParaRPr lang="en-GB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 dirty="0">
                <a:hlinkClick r:id="rId5"/>
              </a:rPr>
              <a:t>Search (cipd.co.uk)</a:t>
            </a:r>
            <a:endParaRPr lang="en-GB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000" dirty="0">
              <a:hlinkClick r:id="rId6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 dirty="0">
                <a:hlinkClick r:id="rId6"/>
              </a:rPr>
              <a:t>Menopause in the workplace: Menopause Matters</a:t>
            </a:r>
            <a:endParaRPr lang="en-GB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000" dirty="0">
              <a:hlinkClick r:id="rId7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 dirty="0">
                <a:hlinkClick r:id="rId7"/>
              </a:rPr>
              <a:t>Menopause Experts | Award-Winning Resources For Women</a:t>
            </a:r>
            <a:endParaRPr lang="en-GB" sz="20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AutoNum type="arabicParenR"/>
            </a:pPr>
            <a:endParaRPr lang="en-GB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AutoNum type="arabicParenR"/>
            </a:pPr>
            <a:endParaRPr lang="en-GB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pl-PL" sz="2000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AutoNum type="arabicParenR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232113573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46715-D36A-4257-98C9-D3014BFFA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20060402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539651" y="426252"/>
            <a:ext cx="8064698" cy="2661632"/>
          </a:xfrm>
        </p:spPr>
        <p:txBody>
          <a:bodyPr/>
          <a:lstStyle/>
          <a:p>
            <a:r>
              <a:rPr lang="en-GB" dirty="0"/>
              <a:t>Menopause In the Workplace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HPMA NORTHWEST</a:t>
            </a:r>
            <a:br>
              <a:rPr lang="en-GB" dirty="0"/>
            </a:br>
            <a:br>
              <a:rPr lang="en-GB" dirty="0"/>
            </a:br>
            <a:r>
              <a:rPr lang="en-GB" dirty="0"/>
              <a:t>17 November 2023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ECC44-87C9-4C83-BCE1-BFCB003D4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671358"/>
            <a:ext cx="5825383" cy="1353345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/>
              <a:t>Lee-Anne Crossman</a:t>
            </a:r>
          </a:p>
          <a:p>
            <a:pPr marL="0" indent="0">
              <a:buNone/>
            </a:pPr>
            <a:r>
              <a:rPr lang="en-GB" sz="2000" b="1" dirty="0"/>
              <a:t>Legal Director</a:t>
            </a:r>
          </a:p>
          <a:p>
            <a:pPr marL="0" indent="0">
              <a:buNone/>
            </a:pPr>
            <a:r>
              <a:rPr lang="pl-PL" sz="2000" dirty="0"/>
              <a:t>lee-anne.crossman@hilldickinson.com</a:t>
            </a:r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559FD15-C240-4DA7-B211-84CAE5534283}"/>
              </a:ext>
            </a:extLst>
          </p:cNvPr>
          <p:cNvSpPr txBox="1">
            <a:spLocks/>
          </p:cNvSpPr>
          <p:nvPr/>
        </p:nvSpPr>
        <p:spPr>
          <a:xfrm>
            <a:off x="539552" y="5024703"/>
            <a:ext cx="4337053" cy="18722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/>
              <a:t>Annabelle Lardner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/>
              <a:t>Associate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 dirty="0"/>
              <a:t>annabelle.lardner@hilldickinson.com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l-PL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858145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71700" y="242088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presentation by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708" y="2924944"/>
            <a:ext cx="5248584" cy="6134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894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00653-DFB7-4F6A-9BB8-5A45164B83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Agenda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142B6-1B44-4F95-9030-30D5AB890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859280"/>
            <a:ext cx="8064698" cy="4063848"/>
          </a:xfrm>
        </p:spPr>
        <p:txBody>
          <a:bodyPr/>
          <a:lstStyle/>
          <a:p>
            <a:r>
              <a:rPr lang="en-GB" dirty="0"/>
              <a:t>What is the menopause…?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Issues for / impact on employers</a:t>
            </a:r>
          </a:p>
          <a:p>
            <a:endParaRPr lang="en-GB" dirty="0"/>
          </a:p>
          <a:p>
            <a:r>
              <a:rPr lang="en-GB" dirty="0"/>
              <a:t>Caselaw developments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Guidance / Practical Tips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51456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4704"/>
            <a:ext cx="8604250" cy="1008112"/>
          </a:xfrm>
        </p:spPr>
        <p:txBody>
          <a:bodyPr/>
          <a:lstStyle/>
          <a:p>
            <a:r>
              <a:rPr lang="en-GB" dirty="0"/>
              <a:t>  The Menopause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58516"/>
            <a:ext cx="8604448" cy="4176464"/>
          </a:xfrm>
        </p:spPr>
        <p:txBody>
          <a:bodyPr/>
          <a:lstStyle/>
          <a:p>
            <a:r>
              <a:rPr lang="en-GB" dirty="0"/>
              <a:t>The menopause is a natural stage of life, usually occurring between 45-55.</a:t>
            </a:r>
          </a:p>
          <a:p>
            <a:endParaRPr lang="en-GB" dirty="0"/>
          </a:p>
          <a:p>
            <a:r>
              <a:rPr lang="en-GB" dirty="0"/>
              <a:t>It affects: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women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trans people -</a:t>
            </a:r>
            <a:r>
              <a:rPr lang="pl-PL" dirty="0"/>
              <a:t> </a:t>
            </a:r>
            <a:r>
              <a:rPr lang="en-GB" dirty="0"/>
              <a:t>people whose gender is not the same as the sex they were assigned at birth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intersex people</a:t>
            </a:r>
            <a:r>
              <a:rPr lang="pl-PL" dirty="0"/>
              <a:t>;</a:t>
            </a:r>
            <a:r>
              <a:rPr lang="en-GB" dirty="0"/>
              <a:t> some people prefer the term 'differences in sex development' (DSD)</a:t>
            </a:r>
            <a:endParaRPr lang="pl-PL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20094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7202C-C1AB-4787-A46C-BB4D9F713D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651" y="853122"/>
            <a:ext cx="8064698" cy="579893"/>
          </a:xfrm>
        </p:spPr>
        <p:txBody>
          <a:bodyPr/>
          <a:lstStyle/>
          <a:p>
            <a:r>
              <a:rPr lang="en-GB" dirty="0"/>
              <a:t>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3EF5A-4D92-4FD6-B589-41E73B995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51" y="1733266"/>
            <a:ext cx="8375848" cy="427161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There are around 4.5 million women aged 50-64 in the workplace (DWP) and some transgender and non-binary individuals will also experience menopause</a:t>
            </a:r>
          </a:p>
          <a:p>
            <a:pPr marL="0" indent="0">
              <a:buNone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Three out of five (59%) working women aged 45-55 who are experiencing menopause symptoms say it has a negative impact on them at work (CIPD Survey 2019):</a:t>
            </a:r>
          </a:p>
          <a:p>
            <a:pPr marL="1028700" lvl="1">
              <a:buClr>
                <a:srgbClr val="009AC2"/>
              </a:buClr>
              <a:buFont typeface="Arial" panose="020B0604020202020204" pitchFamily="34" charset="0"/>
              <a:buChar char="‒"/>
            </a:pPr>
            <a:r>
              <a:rPr lang="en-GB" dirty="0"/>
              <a:t>65% said they were less able to concentrate</a:t>
            </a:r>
          </a:p>
          <a:p>
            <a:pPr marL="1028700" lvl="1">
              <a:buClr>
                <a:srgbClr val="009AC2"/>
              </a:buClr>
              <a:buFont typeface="Arial" panose="020B0604020202020204" pitchFamily="34" charset="0"/>
              <a:buChar char="‒"/>
            </a:pPr>
            <a:r>
              <a:rPr lang="en-GB" dirty="0"/>
              <a:t>58% said they experience more stress</a:t>
            </a:r>
          </a:p>
          <a:p>
            <a:pPr marL="1028700" lvl="1">
              <a:buClr>
                <a:srgbClr val="009AC2"/>
              </a:buClr>
              <a:buFont typeface="Arial" panose="020B0604020202020204" pitchFamily="34" charset="0"/>
              <a:buChar char="‒"/>
            </a:pPr>
            <a:r>
              <a:rPr lang="en-GB" dirty="0"/>
              <a:t>52% said they felt less patient with clients and colleagues</a:t>
            </a:r>
          </a:p>
          <a:p>
            <a:pPr lvl="1" indent="0">
              <a:buClr>
                <a:srgbClr val="009AC2"/>
              </a:buClr>
              <a:buNone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Women who report at least one problematic menopausal symptom at the age of 50 are 43% more likely to have left their jobs by the age of 55, and 23% more likely to have reduced their working hours (WEC Menopause Report 2022)</a:t>
            </a:r>
          </a:p>
        </p:txBody>
      </p:sp>
    </p:spTree>
    <p:extLst>
      <p:ext uri="{BB962C8B-B14F-4D97-AF65-F5344CB8AC3E}">
        <p14:creationId xmlns:p14="http://schemas.microsoft.com/office/powerpoint/2010/main" val="303761530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750" y="690113"/>
            <a:ext cx="8064698" cy="1190444"/>
          </a:xfrm>
        </p:spPr>
        <p:txBody>
          <a:bodyPr/>
          <a:lstStyle/>
          <a:p>
            <a:br>
              <a:rPr lang="en-GB" dirty="0"/>
            </a:br>
            <a:r>
              <a:rPr lang="en-GB" dirty="0"/>
              <a:t>Impact on Employers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552" y="1880557"/>
            <a:ext cx="8064896" cy="385269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endParaRPr lang="en-GB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Ill-health / A</a:t>
            </a:r>
            <a:r>
              <a:rPr lang="pl-PL" dirty="0"/>
              <a:t>bsences</a:t>
            </a:r>
            <a:r>
              <a:rPr lang="en-GB" dirty="0"/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Staff retention </a:t>
            </a:r>
            <a:endParaRPr lang="pl-PL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Reduction in operational efficiency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pl-PL" dirty="0"/>
              <a:t>Additonal costs</a:t>
            </a:r>
            <a:endParaRPr lang="en-GB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Negative effect on employee relations / culture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Complaints / ET Claims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pl-PL" dirty="0"/>
              <a:t> </a:t>
            </a:r>
            <a:endParaRPr lang="en-GB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610033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10CFA-06C5-4874-B2BD-C209C236BE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Legal 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B6AEE-E211-4A04-A38E-4FB5E0442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937982"/>
            <a:ext cx="8064698" cy="3651259"/>
          </a:xfrm>
        </p:spPr>
        <p:txBody>
          <a:bodyPr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Possible claims relating to menopause may include:</a:t>
            </a:r>
          </a:p>
          <a:p>
            <a:pPr marL="806450" lvl="1" indent="-447675">
              <a:spcBef>
                <a:spcPts val="600"/>
              </a:spcBef>
              <a:buClr>
                <a:srgbClr val="009AC2"/>
              </a:buClr>
              <a:buFont typeface="Arial" panose="020B0604020202020204" pitchFamily="34" charset="0"/>
              <a:buChar char="‒"/>
            </a:pPr>
            <a:r>
              <a:rPr lang="en-GB" b="1" dirty="0"/>
              <a:t>Health &amp; safety claims: </a:t>
            </a:r>
            <a:r>
              <a:rPr lang="en-GB" dirty="0"/>
              <a:t>especially if symptoms increase injury risk </a:t>
            </a:r>
          </a:p>
          <a:p>
            <a:pPr marL="806450" lvl="1" indent="-447675">
              <a:spcBef>
                <a:spcPts val="1200"/>
              </a:spcBef>
              <a:buClr>
                <a:srgbClr val="009AC2"/>
              </a:buClr>
              <a:buFont typeface="Arial" panose="020B0604020202020204" pitchFamily="34" charset="0"/>
              <a:buChar char="‒"/>
            </a:pPr>
            <a:r>
              <a:rPr lang="en-GB" b="1" dirty="0"/>
              <a:t>Discrimination / harassment claims:</a:t>
            </a:r>
            <a:r>
              <a:rPr lang="en-GB" dirty="0"/>
              <a:t> whilst </a:t>
            </a:r>
            <a:r>
              <a:rPr lang="en-GB" sz="1600" dirty="0"/>
              <a:t>menopause itself is not a protected characteristic, claims may be brought under the banner of sex, age and/or disability discrimination (or possibly a combination)</a:t>
            </a:r>
          </a:p>
          <a:p>
            <a:pPr marL="806450" lvl="1" indent="-447675">
              <a:spcBef>
                <a:spcPts val="1200"/>
              </a:spcBef>
              <a:buClr>
                <a:srgbClr val="009AC2"/>
              </a:buClr>
              <a:buFont typeface="Arial" panose="020B0604020202020204" pitchFamily="34" charset="0"/>
              <a:buChar char="‒"/>
            </a:pPr>
            <a:r>
              <a:rPr lang="en-GB" b="1" dirty="0"/>
              <a:t>Unfair dismissal / constructive unfair dismissal: </a:t>
            </a:r>
            <a:r>
              <a:rPr lang="en-GB" dirty="0"/>
              <a:t>especially</a:t>
            </a:r>
            <a:r>
              <a:rPr lang="en-GB" b="1" dirty="0"/>
              <a:t> </a:t>
            </a:r>
            <a:r>
              <a:rPr lang="en-GB" dirty="0"/>
              <a:t>where menopause-related absence or performance issues are a contributory factor to the dismissal, redundancy selection or harassment leads to resignation</a:t>
            </a:r>
          </a:p>
        </p:txBody>
      </p:sp>
    </p:spTree>
    <p:extLst>
      <p:ext uri="{BB962C8B-B14F-4D97-AF65-F5344CB8AC3E}">
        <p14:creationId xmlns:p14="http://schemas.microsoft.com/office/powerpoint/2010/main" val="68883939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4D9F1-2260-4E84-3D23-F951E34736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Is it a disability?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C1827-DDE8-E49F-93FB-55FF52F9A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844824"/>
            <a:ext cx="8064698" cy="398793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Disability</a:t>
            </a:r>
            <a:r>
              <a:rPr lang="en-GB" sz="2000" b="1" dirty="0"/>
              <a:t> </a:t>
            </a:r>
            <a:r>
              <a:rPr lang="en-GB" sz="2000" dirty="0"/>
              <a:t>= a physical or mental impairment which has a </a:t>
            </a:r>
            <a:r>
              <a:rPr lang="en-GB" sz="2000" i="1" dirty="0"/>
              <a:t>substantial</a:t>
            </a:r>
            <a:r>
              <a:rPr lang="en-GB" sz="2000" dirty="0"/>
              <a:t> and </a:t>
            </a:r>
            <a:r>
              <a:rPr lang="en-GB" sz="2000" i="1" dirty="0"/>
              <a:t>long-term</a:t>
            </a:r>
            <a:r>
              <a:rPr lang="en-GB" sz="2000" dirty="0"/>
              <a:t> </a:t>
            </a:r>
            <a:r>
              <a:rPr lang="en-GB" sz="2000" i="1" dirty="0"/>
              <a:t>adverse effect </a:t>
            </a:r>
            <a:r>
              <a:rPr lang="en-GB" sz="2000" dirty="0"/>
              <a:t>on the worker’s ability to carry out normal </a:t>
            </a:r>
            <a:r>
              <a:rPr lang="en-GB" sz="2000" i="1" dirty="0"/>
              <a:t>day-to-day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Knowledge of disability / causation: </a:t>
            </a:r>
          </a:p>
          <a:p>
            <a:pPr marL="447675" lvl="1" indent="-176213">
              <a:lnSpc>
                <a:spcPct val="100000"/>
              </a:lnSpc>
              <a:spcBef>
                <a:spcPts val="300"/>
              </a:spcBef>
              <a:buClr>
                <a:srgbClr val="009AC2"/>
              </a:buClr>
              <a:buFont typeface="Arial" panose="020B0604020202020204" pitchFamily="34" charset="0"/>
              <a:buChar char="‒"/>
            </a:pPr>
            <a:r>
              <a:rPr lang="en-GB" sz="2000" dirty="0"/>
              <a:t>employer must have actual (or constructive knowledge) of disability</a:t>
            </a:r>
          </a:p>
          <a:p>
            <a:pPr marL="447675" lvl="1" indent="-176213">
              <a:lnSpc>
                <a:spcPct val="100000"/>
              </a:lnSpc>
              <a:spcBef>
                <a:spcPts val="300"/>
              </a:spcBef>
              <a:buClr>
                <a:srgbClr val="009AC2"/>
              </a:buClr>
              <a:buFont typeface="Arial" panose="020B0604020202020204" pitchFamily="34" charset="0"/>
              <a:buChar char="‒"/>
            </a:pPr>
            <a:r>
              <a:rPr lang="en-GB" sz="2000" dirty="0"/>
              <a:t>duty to make reasonable adjustments - must also have knowledge of the </a:t>
            </a:r>
            <a:r>
              <a:rPr lang="en-GB" sz="2000" i="1" dirty="0"/>
              <a:t>substantial disadvantage</a:t>
            </a:r>
            <a:endParaRPr lang="en-GB" sz="2000" dirty="0"/>
          </a:p>
          <a:p>
            <a:pPr marL="447675" lvl="1" indent="-176213">
              <a:lnSpc>
                <a:spcPct val="100000"/>
              </a:lnSpc>
              <a:spcBef>
                <a:spcPts val="300"/>
              </a:spcBef>
              <a:buClr>
                <a:srgbClr val="009AC2"/>
              </a:buClr>
              <a:buFont typeface="Arial" panose="020B0604020202020204" pitchFamily="34" charset="0"/>
              <a:buChar char="‒"/>
            </a:pPr>
            <a:r>
              <a:rPr lang="en-GB" sz="2000" dirty="0"/>
              <a:t>arising from disability - it is not necessary for the employer to be aware that the ‘something’ (e.g. absence / performance) arose in consequence of the disability, as long as it did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200439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D33AD-DDC6-7078-D44D-A705986C2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750" y="872836"/>
            <a:ext cx="8064698" cy="568037"/>
          </a:xfrm>
        </p:spPr>
        <p:txBody>
          <a:bodyPr/>
          <a:lstStyle/>
          <a:p>
            <a:r>
              <a:rPr lang="en-GB" dirty="0"/>
              <a:t>Reasonable adjustments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38220-6D84-EAE0-54A3-72C024C50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440874"/>
            <a:ext cx="8064698" cy="414836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9AC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Environmental factors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desk fan, allowing worker to sit near sources of ventilation / away from sources of heat, increased access to drinking water, toilets and washing facilities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9AC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Uniforms / PPE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use natural fibres wherever possible / provision of additional spare uniforms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9AC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Travel / driving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limiting the duration of long-distance travel / allowing extra time for rest breaks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9AC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Breaks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allowing flexibility around the taking of breaks / an increased number of breaks to allow for heavier menstruation, urinary issues and fatigue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9AC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Time off for medical appointments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adjusting start/finish times to allow attendance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9AC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Temporary changes to duties or workplace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reducing high-visibility work / allowing homeworking where practicable during heavy menstruation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9AC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Flexible working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permanent changes to working hours, work pattern or workplace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015185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FDDCA0456B247B54673F3A7D019D8" ma:contentTypeVersion="4" ma:contentTypeDescription="Create a new document." ma:contentTypeScope="" ma:versionID="ea67c63d3de2ae074f0fa78b6a001844">
  <xsd:schema xmlns:xsd="http://www.w3.org/2001/XMLSchema" xmlns:xs="http://www.w3.org/2001/XMLSchema" xmlns:p="http://schemas.microsoft.com/office/2006/metadata/properties" xmlns:ns3="e43487e2-380e-470f-9dbd-c9fffb537875" targetNamespace="http://schemas.microsoft.com/office/2006/metadata/properties" ma:root="true" ma:fieldsID="ae521fbedb1bc859d74f9b546e1547aa" ns3:_="">
    <xsd:import namespace="e43487e2-380e-470f-9dbd-c9fffb53787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3487e2-380e-470f-9dbd-c9fffb5378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43FF8C-A650-44F3-B214-AA4593C78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3487e2-380e-470f-9dbd-c9fffb5378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7241E0-65AB-4398-A75B-D71D25A49D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19C164-4926-4ED9-BB39-2908B4A7C1B0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e43487e2-380e-470f-9dbd-c9fffb537875"/>
    <ds:schemaRef ds:uri="http://purl.org/dc/dcmitype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7183</TotalTime>
  <Words>1387</Words>
  <Application>Microsoft Office PowerPoint</Application>
  <PresentationFormat>On-screen Show (4:3)</PresentationFormat>
  <Paragraphs>148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Wingdings</vt:lpstr>
      <vt:lpstr>Office Theme</vt:lpstr>
      <vt:lpstr>PowerPoint Presentation</vt:lpstr>
      <vt:lpstr>Menopause In the Workplace   HPMA NORTHWEST  17 November 2023 </vt:lpstr>
      <vt:lpstr>Agenda for today</vt:lpstr>
      <vt:lpstr>  The Menopause</vt:lpstr>
      <vt:lpstr>Statistics</vt:lpstr>
      <vt:lpstr> Impact on Employers</vt:lpstr>
      <vt:lpstr>Legal risks</vt:lpstr>
      <vt:lpstr>Is it a disability?</vt:lpstr>
      <vt:lpstr>Reasonable adjustments</vt:lpstr>
      <vt:lpstr> McMahon v Rothwell &amp; Evans LLP     </vt:lpstr>
      <vt:lpstr> Daley v Optiva     </vt:lpstr>
      <vt:lpstr> Donnachie v Telent Technology Services   </vt:lpstr>
      <vt:lpstr>Rooney v Leicester City Council       </vt:lpstr>
      <vt:lpstr>Merchant v BT</vt:lpstr>
      <vt:lpstr>        Best v Embark on Raw Ltd                    </vt:lpstr>
      <vt:lpstr>Lynskey v Direct Line Insurance Services Ltd</vt:lpstr>
      <vt:lpstr>Menopause friendly employer</vt:lpstr>
      <vt:lpstr>Guidance</vt:lpstr>
      <vt:lpstr>PowerPoint Presentation</vt:lpstr>
      <vt:lpstr>PowerPoint Presentation</vt:lpstr>
    </vt:vector>
  </TitlesOfParts>
  <Company>Hill Dickinson LLP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Fitzpatrick</dc:creator>
  <cp:lastModifiedBy>Charlotte Craig</cp:lastModifiedBy>
  <cp:revision>66</cp:revision>
  <cp:lastPrinted>2019-02-06T12:24:26Z</cp:lastPrinted>
  <dcterms:created xsi:type="dcterms:W3CDTF">2018-06-29T08:55:24Z</dcterms:created>
  <dcterms:modified xsi:type="dcterms:W3CDTF">2023-11-22T17:10:39Z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0x010100700FDDCA0456B247B54673F3A7D019D8</vt:lpwstr>
  </property>
</Properties>
</file>